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342" r:id="rId3"/>
    <p:sldId id="330" r:id="rId4"/>
    <p:sldId id="344" r:id="rId5"/>
    <p:sldId id="372" r:id="rId6"/>
    <p:sldId id="374" r:id="rId7"/>
    <p:sldId id="370" r:id="rId8"/>
    <p:sldId id="349" r:id="rId9"/>
    <p:sldId id="304" r:id="rId10"/>
    <p:sldId id="368" r:id="rId11"/>
    <p:sldId id="367" r:id="rId12"/>
    <p:sldId id="333" r:id="rId13"/>
    <p:sldId id="347" r:id="rId14"/>
    <p:sldId id="336" r:id="rId15"/>
    <p:sldId id="338" r:id="rId16"/>
    <p:sldId id="340" r:id="rId17"/>
    <p:sldId id="337" r:id="rId18"/>
    <p:sldId id="369" r:id="rId19"/>
    <p:sldId id="351" r:id="rId20"/>
    <p:sldId id="353" r:id="rId21"/>
    <p:sldId id="350" r:id="rId22"/>
    <p:sldId id="352" r:id="rId23"/>
    <p:sldId id="346" r:id="rId24"/>
    <p:sldId id="356" r:id="rId25"/>
    <p:sldId id="354" r:id="rId26"/>
    <p:sldId id="334" r:id="rId27"/>
    <p:sldId id="366" r:id="rId28"/>
    <p:sldId id="365" r:id="rId29"/>
    <p:sldId id="343" r:id="rId30"/>
    <p:sldId id="375" r:id="rId31"/>
    <p:sldId id="357" r:id="rId32"/>
    <p:sldId id="358" r:id="rId33"/>
    <p:sldId id="364" r:id="rId34"/>
    <p:sldId id="355" r:id="rId35"/>
    <p:sldId id="362" r:id="rId36"/>
    <p:sldId id="360" r:id="rId37"/>
    <p:sldId id="371" r:id="rId38"/>
    <p:sldId id="363" r:id="rId39"/>
    <p:sldId id="361" r:id="rId40"/>
    <p:sldId id="317" r:id="rId41"/>
    <p:sldId id="323" r:id="rId42"/>
    <p:sldId id="373" r:id="rId43"/>
    <p:sldId id="332"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6856" autoAdjust="0"/>
  </p:normalViewPr>
  <p:slideViewPr>
    <p:cSldViewPr snapToGrid="0">
      <p:cViewPr varScale="1">
        <p:scale>
          <a:sx n="128" d="100"/>
          <a:sy n="128" d="100"/>
        </p:scale>
        <p:origin x="147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E0D44-209F-4E48-BF47-5709A25FBC07}" type="datetimeFigureOut">
              <a:rPr lang="en-US" smtClean="0"/>
              <a:t>2/27/2023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05D03-3BDB-48B2-B773-6D03D1A1D1CF}" type="slidenum">
              <a:rPr lang="en-US" smtClean="0"/>
              <a:t>‹#›</a:t>
            </a:fld>
            <a:endParaRPr lang="en-US"/>
          </a:p>
        </p:txBody>
      </p:sp>
    </p:spTree>
    <p:extLst>
      <p:ext uri="{BB962C8B-B14F-4D97-AF65-F5344CB8AC3E}">
        <p14:creationId xmlns:p14="http://schemas.microsoft.com/office/powerpoint/2010/main" val="266169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909E1-6880-4BDD-B6A8-BE2F3BA24082}" type="slidenum">
              <a:rPr lang="en-US" smtClean="0"/>
              <a:t>1</a:t>
            </a:fld>
            <a:endParaRPr lang="en-US"/>
          </a:p>
        </p:txBody>
      </p:sp>
    </p:spTree>
    <p:extLst>
      <p:ext uri="{BB962C8B-B14F-4D97-AF65-F5344CB8AC3E}">
        <p14:creationId xmlns:p14="http://schemas.microsoft.com/office/powerpoint/2010/main" val="291044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10</a:t>
            </a:fld>
            <a:endParaRPr lang="en-US"/>
          </a:p>
        </p:txBody>
      </p:sp>
    </p:spTree>
    <p:extLst>
      <p:ext uri="{BB962C8B-B14F-4D97-AF65-F5344CB8AC3E}">
        <p14:creationId xmlns:p14="http://schemas.microsoft.com/office/powerpoint/2010/main" val="140379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demonstrate adjusting </a:t>
            </a:r>
            <a:r>
              <a:rPr lang="en-US" dirty="0" err="1"/>
              <a:t>nodesize</a:t>
            </a:r>
            <a:r>
              <a:rPr lang="en-US" dirty="0"/>
              <a:t> argument to </a:t>
            </a:r>
            <a:r>
              <a:rPr lang="en-US" dirty="0" err="1"/>
              <a:t>randomForest</a:t>
            </a:r>
            <a:r>
              <a:rPr lang="en-US" dirty="0"/>
              <a:t>()</a:t>
            </a:r>
          </a:p>
        </p:txBody>
      </p:sp>
      <p:sp>
        <p:nvSpPr>
          <p:cNvPr id="4" name="Slide Number Placeholder 3"/>
          <p:cNvSpPr>
            <a:spLocks noGrp="1"/>
          </p:cNvSpPr>
          <p:nvPr>
            <p:ph type="sldNum" sz="quarter" idx="10"/>
          </p:nvPr>
        </p:nvSpPr>
        <p:spPr/>
        <p:txBody>
          <a:bodyPr/>
          <a:lstStyle/>
          <a:p>
            <a:fld id="{459BFACE-0DFB-44A8-9511-CBB7B0A920B6}" type="slidenum">
              <a:rPr lang="en-US" smtClean="0"/>
              <a:t>11</a:t>
            </a:fld>
            <a:endParaRPr lang="en-US"/>
          </a:p>
        </p:txBody>
      </p:sp>
    </p:spTree>
    <p:extLst>
      <p:ext uri="{BB962C8B-B14F-4D97-AF65-F5344CB8AC3E}">
        <p14:creationId xmlns:p14="http://schemas.microsoft.com/office/powerpoint/2010/main" val="191142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panel represents the smooth surface fit by multinomial logistic regression. These smooth surfaces lend to testable interpretations such as “the transition between STR per 1,000’ of elevation gain follows XXX”. This is far more useful when the model includes other factors such as annual beam radiance and the effect of cold air drainages. Absolute accuracy is sacrificed for a general (e.g. continuous over predictors) representation of the system that can support inference. Another example, “at elevation XXX, what is the average effect of moving from a south-facing slope to a north-facing slope?”.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panel down represents the hard thresholds generated by an algorithm from the tree-based classification framework (e.g. recursive partitioning trees via </a:t>
            </a:r>
            <a:r>
              <a:rPr lang="en-US" sz="1200" b="0" i="0" kern="1200" dirty="0" err="1">
                <a:solidFill>
                  <a:schemeClr val="tx1"/>
                </a:solidFill>
                <a:effectLst/>
                <a:latin typeface="+mn-lt"/>
                <a:ea typeface="+mn-ea"/>
                <a:cs typeface="+mn-cs"/>
              </a:rPr>
              <a:t>rpart</a:t>
            </a:r>
            <a:r>
              <a:rPr lang="en-US" sz="1200" b="0" i="0" kern="1200" dirty="0">
                <a:solidFill>
                  <a:schemeClr val="tx1"/>
                </a:solidFill>
                <a:effectLst/>
                <a:latin typeface="+mn-lt"/>
                <a:ea typeface="+mn-ea"/>
                <a:cs typeface="+mn-cs"/>
              </a:rPr>
              <a:t>). Accuracy is about the same as the MLR approach and the hard breaks can be interpreted as “reasonable” cut points or thresholds that may have links to physical processes. Note that the cut points identified by this framework are very close to the 50% probability cross-over points in the MLR panel. The result is a (potentially) pragmatic partitioning of reality that can support decisions but not inference (e.g. “rate of change in </a:t>
            </a:r>
            <a:r>
              <a:rPr lang="en-US" sz="1200" b="0" i="0"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(STR) vs. 1000’ elevation 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third panel down represents the nearly-exact (over?) fitting of STR probabilities generated by the random forest framework. This approach builds thousands of classification trees and (roughly) averages them together. The results are incredible (unbelievable?) within-training-set accuracy (99% here) at the expense of an interpretable model. That isn’t always a problem: sometimes predictions are all that we have time for. That said, this framework requires a 100x larger training sample (vs. MLR) and an independent validation data set before it can be trusted on new data.</a:t>
            </a:r>
          </a:p>
          <a:p>
            <a:br>
              <a:rPr lang="en-US" dirty="0"/>
            </a:b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12</a:t>
            </a:fld>
            <a:endParaRPr lang="en-US"/>
          </a:p>
        </p:txBody>
      </p:sp>
    </p:spTree>
    <p:extLst>
      <p:ext uri="{BB962C8B-B14F-4D97-AF65-F5344CB8AC3E}">
        <p14:creationId xmlns:p14="http://schemas.microsoft.com/office/powerpoint/2010/main" val="85957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13</a:t>
            </a:fld>
            <a:endParaRPr lang="en-US"/>
          </a:p>
        </p:txBody>
      </p:sp>
    </p:spTree>
    <p:extLst>
      <p:ext uri="{BB962C8B-B14F-4D97-AF65-F5344CB8AC3E}">
        <p14:creationId xmlns:p14="http://schemas.microsoft.com/office/powerpoint/2010/main" val="212794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14</a:t>
            </a:fld>
            <a:endParaRPr lang="en-US"/>
          </a:p>
        </p:txBody>
      </p:sp>
    </p:spTree>
    <p:extLst>
      <p:ext uri="{BB962C8B-B14F-4D97-AF65-F5344CB8AC3E}">
        <p14:creationId xmlns:p14="http://schemas.microsoft.com/office/powerpoint/2010/main" val="341754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15</a:t>
            </a:fld>
            <a:endParaRPr lang="en-US"/>
          </a:p>
        </p:txBody>
      </p:sp>
    </p:spTree>
    <p:extLst>
      <p:ext uri="{BB962C8B-B14F-4D97-AF65-F5344CB8AC3E}">
        <p14:creationId xmlns:p14="http://schemas.microsoft.com/office/powerpoint/2010/main" val="112290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16</a:t>
            </a:fld>
            <a:endParaRPr lang="en-US"/>
          </a:p>
        </p:txBody>
      </p:sp>
    </p:spTree>
    <p:extLst>
      <p:ext uri="{BB962C8B-B14F-4D97-AF65-F5344CB8AC3E}">
        <p14:creationId xmlns:p14="http://schemas.microsoft.com/office/powerpoint/2010/main" val="1729379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17</a:t>
            </a:fld>
            <a:endParaRPr lang="en-US"/>
          </a:p>
        </p:txBody>
      </p:sp>
    </p:spTree>
    <p:extLst>
      <p:ext uri="{BB962C8B-B14F-4D97-AF65-F5344CB8AC3E}">
        <p14:creationId xmlns:p14="http://schemas.microsoft.com/office/powerpoint/2010/main" val="3119576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18</a:t>
            </a:fld>
            <a:endParaRPr lang="en-US"/>
          </a:p>
        </p:txBody>
      </p:sp>
    </p:spTree>
    <p:extLst>
      <p:ext uri="{BB962C8B-B14F-4D97-AF65-F5344CB8AC3E}">
        <p14:creationId xmlns:p14="http://schemas.microsoft.com/office/powerpoint/2010/main" val="275084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19</a:t>
            </a:fld>
            <a:endParaRPr lang="en-US"/>
          </a:p>
        </p:txBody>
      </p:sp>
    </p:spTree>
    <p:extLst>
      <p:ext uri="{BB962C8B-B14F-4D97-AF65-F5344CB8AC3E}">
        <p14:creationId xmlns:p14="http://schemas.microsoft.com/office/powerpoint/2010/main" val="111724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a:t>
            </a:fld>
            <a:endParaRPr lang="en-US"/>
          </a:p>
        </p:txBody>
      </p:sp>
    </p:spTree>
    <p:extLst>
      <p:ext uri="{BB962C8B-B14F-4D97-AF65-F5344CB8AC3E}">
        <p14:creationId xmlns:p14="http://schemas.microsoft.com/office/powerpoint/2010/main" val="3961279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20</a:t>
            </a:fld>
            <a:endParaRPr lang="en-US"/>
          </a:p>
        </p:txBody>
      </p:sp>
    </p:spTree>
    <p:extLst>
      <p:ext uri="{BB962C8B-B14F-4D97-AF65-F5344CB8AC3E}">
        <p14:creationId xmlns:p14="http://schemas.microsoft.com/office/powerpoint/2010/main" val="522285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21</a:t>
            </a:fld>
            <a:endParaRPr lang="en-US"/>
          </a:p>
        </p:txBody>
      </p:sp>
    </p:spTree>
    <p:extLst>
      <p:ext uri="{BB962C8B-B14F-4D97-AF65-F5344CB8AC3E}">
        <p14:creationId xmlns:p14="http://schemas.microsoft.com/office/powerpoint/2010/main" val="410510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22</a:t>
            </a:fld>
            <a:endParaRPr lang="en-US"/>
          </a:p>
        </p:txBody>
      </p:sp>
    </p:spTree>
    <p:extLst>
      <p:ext uri="{BB962C8B-B14F-4D97-AF65-F5344CB8AC3E}">
        <p14:creationId xmlns:p14="http://schemas.microsoft.com/office/powerpoint/2010/main" val="1869342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23</a:t>
            </a:fld>
            <a:endParaRPr lang="en-US"/>
          </a:p>
        </p:txBody>
      </p:sp>
    </p:spTree>
    <p:extLst>
      <p:ext uri="{BB962C8B-B14F-4D97-AF65-F5344CB8AC3E}">
        <p14:creationId xmlns:p14="http://schemas.microsoft.com/office/powerpoint/2010/main" val="3985200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24</a:t>
            </a:fld>
            <a:endParaRPr lang="en-US"/>
          </a:p>
        </p:txBody>
      </p:sp>
    </p:spTree>
    <p:extLst>
      <p:ext uri="{BB962C8B-B14F-4D97-AF65-F5344CB8AC3E}">
        <p14:creationId xmlns:p14="http://schemas.microsoft.com/office/powerpoint/2010/main" val="256696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25</a:t>
            </a:fld>
            <a:endParaRPr lang="en-US"/>
          </a:p>
        </p:txBody>
      </p:sp>
    </p:spTree>
    <p:extLst>
      <p:ext uri="{BB962C8B-B14F-4D97-AF65-F5344CB8AC3E}">
        <p14:creationId xmlns:p14="http://schemas.microsoft.com/office/powerpoint/2010/main" val="317085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26</a:t>
            </a:fld>
            <a:endParaRPr lang="en-US"/>
          </a:p>
        </p:txBody>
      </p:sp>
    </p:spTree>
    <p:extLst>
      <p:ext uri="{BB962C8B-B14F-4D97-AF65-F5344CB8AC3E}">
        <p14:creationId xmlns:p14="http://schemas.microsoft.com/office/powerpoint/2010/main" val="2536461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but not the same</a:t>
            </a:r>
          </a:p>
        </p:txBody>
      </p:sp>
      <p:sp>
        <p:nvSpPr>
          <p:cNvPr id="4" name="Slide Number Placeholder 3"/>
          <p:cNvSpPr>
            <a:spLocks noGrp="1"/>
          </p:cNvSpPr>
          <p:nvPr>
            <p:ph type="sldNum" sz="quarter" idx="10"/>
          </p:nvPr>
        </p:nvSpPr>
        <p:spPr/>
        <p:txBody>
          <a:bodyPr/>
          <a:lstStyle/>
          <a:p>
            <a:fld id="{459BFACE-0DFB-44A8-9511-CBB7B0A920B6}" type="slidenum">
              <a:rPr lang="en-US" smtClean="0"/>
              <a:t>27</a:t>
            </a:fld>
            <a:endParaRPr lang="en-US"/>
          </a:p>
        </p:txBody>
      </p:sp>
    </p:spTree>
    <p:extLst>
      <p:ext uri="{BB962C8B-B14F-4D97-AF65-F5344CB8AC3E}">
        <p14:creationId xmlns:p14="http://schemas.microsoft.com/office/powerpoint/2010/main" val="1124252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28</a:t>
            </a:fld>
            <a:endParaRPr lang="en-US"/>
          </a:p>
        </p:txBody>
      </p:sp>
    </p:spTree>
    <p:extLst>
      <p:ext uri="{BB962C8B-B14F-4D97-AF65-F5344CB8AC3E}">
        <p14:creationId xmlns:p14="http://schemas.microsoft.com/office/powerpoint/2010/main" val="14260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29</a:t>
            </a:fld>
            <a:endParaRPr lang="en-US"/>
          </a:p>
        </p:txBody>
      </p:sp>
    </p:spTree>
    <p:extLst>
      <p:ext uri="{BB962C8B-B14F-4D97-AF65-F5344CB8AC3E}">
        <p14:creationId xmlns:p14="http://schemas.microsoft.com/office/powerpoint/2010/main" val="269884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a:t>
            </a:fld>
            <a:endParaRPr lang="en-US"/>
          </a:p>
        </p:txBody>
      </p:sp>
    </p:spTree>
    <p:extLst>
      <p:ext uri="{BB962C8B-B14F-4D97-AF65-F5344CB8AC3E}">
        <p14:creationId xmlns:p14="http://schemas.microsoft.com/office/powerpoint/2010/main" val="3030532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9BFACE-0DFB-44A8-9511-CBB7B0A920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49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31</a:t>
            </a:fld>
            <a:endParaRPr lang="en-US"/>
          </a:p>
        </p:txBody>
      </p:sp>
    </p:spTree>
    <p:extLst>
      <p:ext uri="{BB962C8B-B14F-4D97-AF65-F5344CB8AC3E}">
        <p14:creationId xmlns:p14="http://schemas.microsoft.com/office/powerpoint/2010/main" val="215829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32</a:t>
            </a:fld>
            <a:endParaRPr lang="en-US"/>
          </a:p>
        </p:txBody>
      </p:sp>
    </p:spTree>
    <p:extLst>
      <p:ext uri="{BB962C8B-B14F-4D97-AF65-F5344CB8AC3E}">
        <p14:creationId xmlns:p14="http://schemas.microsoft.com/office/powerpoint/2010/main" val="141586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33</a:t>
            </a:fld>
            <a:endParaRPr lang="en-US"/>
          </a:p>
        </p:txBody>
      </p:sp>
    </p:spTree>
    <p:extLst>
      <p:ext uri="{BB962C8B-B14F-4D97-AF65-F5344CB8AC3E}">
        <p14:creationId xmlns:p14="http://schemas.microsoft.com/office/powerpoint/2010/main" val="149916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normalized Shannon entropy</a:t>
            </a:r>
          </a:p>
        </p:txBody>
      </p:sp>
      <p:sp>
        <p:nvSpPr>
          <p:cNvPr id="4" name="Slide Number Placeholder 3"/>
          <p:cNvSpPr>
            <a:spLocks noGrp="1"/>
          </p:cNvSpPr>
          <p:nvPr>
            <p:ph type="sldNum" sz="quarter" idx="10"/>
          </p:nvPr>
        </p:nvSpPr>
        <p:spPr/>
        <p:txBody>
          <a:bodyPr/>
          <a:lstStyle/>
          <a:p>
            <a:fld id="{459BFACE-0DFB-44A8-9511-CBB7B0A920B6}" type="slidenum">
              <a:rPr lang="en-US" smtClean="0"/>
              <a:t>34</a:t>
            </a:fld>
            <a:endParaRPr lang="en-US"/>
          </a:p>
        </p:txBody>
      </p:sp>
    </p:spTree>
    <p:extLst>
      <p:ext uri="{BB962C8B-B14F-4D97-AF65-F5344CB8AC3E}">
        <p14:creationId xmlns:p14="http://schemas.microsoft.com/office/powerpoint/2010/main" val="349418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35</a:t>
            </a:fld>
            <a:endParaRPr lang="en-US"/>
          </a:p>
        </p:txBody>
      </p:sp>
    </p:spTree>
    <p:extLst>
      <p:ext uri="{BB962C8B-B14F-4D97-AF65-F5344CB8AC3E}">
        <p14:creationId xmlns:p14="http://schemas.microsoft.com/office/powerpoint/2010/main" val="2394130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36</a:t>
            </a:fld>
            <a:endParaRPr lang="en-US"/>
          </a:p>
        </p:txBody>
      </p:sp>
    </p:spTree>
    <p:extLst>
      <p:ext uri="{BB962C8B-B14F-4D97-AF65-F5344CB8AC3E}">
        <p14:creationId xmlns:p14="http://schemas.microsoft.com/office/powerpoint/2010/main" val="426876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37</a:t>
            </a:fld>
            <a:endParaRPr lang="en-US"/>
          </a:p>
        </p:txBody>
      </p:sp>
    </p:spTree>
    <p:extLst>
      <p:ext uri="{BB962C8B-B14F-4D97-AF65-F5344CB8AC3E}">
        <p14:creationId xmlns:p14="http://schemas.microsoft.com/office/powerpoint/2010/main" val="2732589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https://acsess.onlinelibrary.wiley.com/doi/10.1002/saj2.20219</a:t>
            </a:r>
          </a:p>
        </p:txBody>
      </p:sp>
      <p:sp>
        <p:nvSpPr>
          <p:cNvPr id="4" name="Slide Number Placeholder 3"/>
          <p:cNvSpPr>
            <a:spLocks noGrp="1"/>
          </p:cNvSpPr>
          <p:nvPr>
            <p:ph type="sldNum" sz="quarter" idx="10"/>
          </p:nvPr>
        </p:nvSpPr>
        <p:spPr/>
        <p:txBody>
          <a:bodyPr/>
          <a:lstStyle/>
          <a:p>
            <a:fld id="{459BFACE-0DFB-44A8-9511-CBB7B0A920B6}" type="slidenum">
              <a:rPr lang="en-US" smtClean="0"/>
              <a:t>38</a:t>
            </a:fld>
            <a:endParaRPr lang="en-US"/>
          </a:p>
        </p:txBody>
      </p:sp>
    </p:spTree>
    <p:extLst>
      <p:ext uri="{BB962C8B-B14F-4D97-AF65-F5344CB8AC3E}">
        <p14:creationId xmlns:p14="http://schemas.microsoft.com/office/powerpoint/2010/main" val="1356851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39</a:t>
            </a:fld>
            <a:endParaRPr lang="en-US"/>
          </a:p>
        </p:txBody>
      </p:sp>
    </p:spTree>
    <p:extLst>
      <p:ext uri="{BB962C8B-B14F-4D97-AF65-F5344CB8AC3E}">
        <p14:creationId xmlns:p14="http://schemas.microsoft.com/office/powerpoint/2010/main" val="350890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we help the discussion along let’s look at some definitions and come to an agreement as to what they mean without getting into any academic debate about the merits of the definitions.</a:t>
            </a:r>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40</a:t>
            </a:fld>
            <a:endParaRPr lang="en-US"/>
          </a:p>
        </p:txBody>
      </p:sp>
    </p:spTree>
    <p:extLst>
      <p:ext uri="{BB962C8B-B14F-4D97-AF65-F5344CB8AC3E}">
        <p14:creationId xmlns:p14="http://schemas.microsoft.com/office/powerpoint/2010/main" val="157695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41</a:t>
            </a:fld>
            <a:endParaRPr lang="en-US"/>
          </a:p>
        </p:txBody>
      </p:sp>
    </p:spTree>
    <p:extLst>
      <p:ext uri="{BB962C8B-B14F-4D97-AF65-F5344CB8AC3E}">
        <p14:creationId xmlns:p14="http://schemas.microsoft.com/office/powerpoint/2010/main" val="945491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42</a:t>
            </a:fld>
            <a:endParaRPr lang="en-US"/>
          </a:p>
        </p:txBody>
      </p:sp>
    </p:spTree>
    <p:extLst>
      <p:ext uri="{BB962C8B-B14F-4D97-AF65-F5344CB8AC3E}">
        <p14:creationId xmlns:p14="http://schemas.microsoft.com/office/powerpoint/2010/main" val="3887879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43</a:t>
            </a:fld>
            <a:endParaRPr lang="en-US"/>
          </a:p>
        </p:txBody>
      </p:sp>
    </p:spTree>
    <p:extLst>
      <p:ext uri="{BB962C8B-B14F-4D97-AF65-F5344CB8AC3E}">
        <p14:creationId xmlns:p14="http://schemas.microsoft.com/office/powerpoint/2010/main" val="682216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5</a:t>
            </a:fld>
            <a:endParaRPr lang="en-US"/>
          </a:p>
        </p:txBody>
      </p:sp>
    </p:spTree>
    <p:extLst>
      <p:ext uri="{BB962C8B-B14F-4D97-AF65-F5344CB8AC3E}">
        <p14:creationId xmlns:p14="http://schemas.microsoft.com/office/powerpoint/2010/main" val="216272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uncertainty</a:t>
            </a:r>
          </a:p>
        </p:txBody>
      </p:sp>
      <p:sp>
        <p:nvSpPr>
          <p:cNvPr id="4" name="Slide Number Placeholder 3"/>
          <p:cNvSpPr>
            <a:spLocks noGrp="1"/>
          </p:cNvSpPr>
          <p:nvPr>
            <p:ph type="sldNum" sz="quarter" idx="10"/>
          </p:nvPr>
        </p:nvSpPr>
        <p:spPr/>
        <p:txBody>
          <a:bodyPr/>
          <a:lstStyle/>
          <a:p>
            <a:fld id="{459BFACE-0DFB-44A8-9511-CBB7B0A920B6}" type="slidenum">
              <a:rPr lang="en-US" smtClean="0"/>
              <a:t>6</a:t>
            </a:fld>
            <a:endParaRPr lang="en-US"/>
          </a:p>
        </p:txBody>
      </p:sp>
    </p:spTree>
    <p:extLst>
      <p:ext uri="{BB962C8B-B14F-4D97-AF65-F5344CB8AC3E}">
        <p14:creationId xmlns:p14="http://schemas.microsoft.com/office/powerpoint/2010/main" val="30549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7</a:t>
            </a:fld>
            <a:endParaRPr lang="en-US"/>
          </a:p>
        </p:txBody>
      </p:sp>
    </p:spTree>
    <p:extLst>
      <p:ext uri="{BB962C8B-B14F-4D97-AF65-F5344CB8AC3E}">
        <p14:creationId xmlns:p14="http://schemas.microsoft.com/office/powerpoint/2010/main" val="370592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8</a:t>
            </a:fld>
            <a:endParaRPr lang="en-US"/>
          </a:p>
        </p:txBody>
      </p:sp>
    </p:spTree>
    <p:extLst>
      <p:ext uri="{BB962C8B-B14F-4D97-AF65-F5344CB8AC3E}">
        <p14:creationId xmlns:p14="http://schemas.microsoft.com/office/powerpoint/2010/main" val="224677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9</a:t>
            </a:fld>
            <a:endParaRPr lang="en-US"/>
          </a:p>
        </p:txBody>
      </p:sp>
    </p:spTree>
    <p:extLst>
      <p:ext uri="{BB962C8B-B14F-4D97-AF65-F5344CB8AC3E}">
        <p14:creationId xmlns:p14="http://schemas.microsoft.com/office/powerpoint/2010/main" val="382911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4028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5714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7275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9049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2E25-4D6A-4E84-A843-638D116E87AA}" type="datetimeFigureOut">
              <a:rPr lang="en-US" smtClean="0"/>
              <a:t>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66835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142E25-4D6A-4E84-A843-638D116E87AA}"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70866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42E25-4D6A-4E84-A843-638D116E87AA}" type="datetimeFigureOut">
              <a:rPr lang="en-US" smtClean="0"/>
              <a:t>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14027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42E25-4D6A-4E84-A843-638D116E87AA}" type="datetimeFigureOut">
              <a:rPr lang="en-US" smtClean="0"/>
              <a:t>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11029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2E25-4D6A-4E84-A843-638D116E87AA}" type="datetimeFigureOut">
              <a:rPr lang="en-US" smtClean="0"/>
              <a:t>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1895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9114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565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2E25-4D6A-4E84-A843-638D116E87AA}" type="datetimeFigureOut">
              <a:rPr lang="en-US" smtClean="0"/>
              <a:t>2/27/2023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7351A-20A0-4F3C-A291-4839CBB5D452}" type="slidenum">
              <a:rPr lang="en-US" smtClean="0"/>
              <a:t>‹#›</a:t>
            </a:fld>
            <a:endParaRPr lang="en-US"/>
          </a:p>
        </p:txBody>
      </p:sp>
    </p:spTree>
    <p:extLst>
      <p:ext uri="{BB962C8B-B14F-4D97-AF65-F5344CB8AC3E}">
        <p14:creationId xmlns:p14="http://schemas.microsoft.com/office/powerpoint/2010/main" val="1960300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xkcd.com/21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xkcd.com/204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0.png"/><Relationship Id="rId4" Type="http://schemas.openxmlformats.org/officeDocument/2006/relationships/image" Target="../media/image1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30.png"/><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180.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80.png"/><Relationship Id="rId5" Type="http://schemas.openxmlformats.org/officeDocument/2006/relationships/image" Target="../media/image38.png"/><Relationship Id="rId4" Type="http://schemas.openxmlformats.org/officeDocument/2006/relationships/image" Target="../media/image180.png"/></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www.fharrell.com/post/stat-ml2/"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26193-F42A-41F3-939B-61FA09A3729A}"/>
              </a:ext>
            </a:extLst>
          </p:cNvPr>
          <p:cNvSpPr txBox="1"/>
          <p:nvPr/>
        </p:nvSpPr>
        <p:spPr>
          <a:xfrm>
            <a:off x="9523" y="-684"/>
            <a:ext cx="8636723" cy="646331"/>
          </a:xfrm>
          <a:prstGeom prst="rect">
            <a:avLst/>
          </a:prstGeom>
          <a:solidFill>
            <a:schemeClr val="tx1">
              <a:alpha val="50000"/>
            </a:schemeClr>
          </a:solidFill>
        </p:spPr>
        <p:txBody>
          <a:bodyPr wrap="none" rtlCol="0">
            <a:spAutoFit/>
          </a:bodyPr>
          <a:lstStyle/>
          <a:p>
            <a:r>
              <a:rPr lang="en-US" sz="3600" b="1" dirty="0">
                <a:solidFill>
                  <a:schemeClr val="bg1"/>
                </a:solidFill>
                <a:latin typeface="Candara" panose="020E0502030303020204" pitchFamily="34" charset="0"/>
              </a:rPr>
              <a:t>Error, Accuracy, Uncertainty and Validation</a:t>
            </a:r>
          </a:p>
        </p:txBody>
      </p:sp>
      <p:sp>
        <p:nvSpPr>
          <p:cNvPr id="3" name="Rectangle 2">
            <a:extLst>
              <a:ext uri="{FF2B5EF4-FFF2-40B4-BE49-F238E27FC236}">
                <a16:creationId xmlns:a16="http://schemas.microsoft.com/office/drawing/2014/main" id="{361A9EAF-B57A-4543-9FA6-1CD8AF647165}"/>
              </a:ext>
            </a:extLst>
          </p:cNvPr>
          <p:cNvSpPr/>
          <p:nvPr/>
        </p:nvSpPr>
        <p:spPr>
          <a:xfrm>
            <a:off x="-3" y="6202144"/>
            <a:ext cx="7287493" cy="369332"/>
          </a:xfrm>
          <a:prstGeom prst="rect">
            <a:avLst/>
          </a:prstGeom>
          <a:solidFill>
            <a:schemeClr val="tx1">
              <a:alpha val="50000"/>
            </a:schemeClr>
          </a:solidFill>
        </p:spPr>
        <p:txBody>
          <a:bodyPr wrap="square">
            <a:spAutoFit/>
          </a:bodyPr>
          <a:lstStyle/>
          <a:p>
            <a:r>
              <a:rPr lang="en-US" b="1" dirty="0">
                <a:solidFill>
                  <a:schemeClr val="bg1"/>
                </a:solidFill>
                <a:latin typeface="Candara" panose="020E0502030303020204" pitchFamily="34" charset="0"/>
              </a:rPr>
              <a:t>D.E. Beaudette, Skye Wills, Zamir Libohova, Stephen Roecker</a:t>
            </a:r>
            <a:endParaRPr lang="en-US" dirty="0">
              <a:solidFill>
                <a:schemeClr val="bg1"/>
              </a:solidFill>
              <a:latin typeface="Candara" panose="020E0502030303020204" pitchFamily="34" charset="0"/>
            </a:endParaRPr>
          </a:p>
        </p:txBody>
      </p:sp>
      <p:pic>
        <p:nvPicPr>
          <p:cNvPr id="1028" name="Picture 4" descr="Technical Analysis">
            <a:extLst>
              <a:ext uri="{FF2B5EF4-FFF2-40B4-BE49-F238E27FC236}">
                <a16:creationId xmlns:a16="http://schemas.microsoft.com/office/drawing/2014/main" id="{9959EE44-B0DC-4FF3-B3D4-7D928CC8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 y="1193905"/>
            <a:ext cx="8528685" cy="3192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3B2180-7992-40B5-89D8-09397B969838}"/>
              </a:ext>
            </a:extLst>
          </p:cNvPr>
          <p:cNvSpPr/>
          <p:nvPr/>
        </p:nvSpPr>
        <p:spPr>
          <a:xfrm>
            <a:off x="6611360" y="4386400"/>
            <a:ext cx="2335896"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https://xkcd.com/2101/</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58163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descr="Diagram&#10;&#10;Description automatically generated">
            <a:extLst>
              <a:ext uri="{FF2B5EF4-FFF2-40B4-BE49-F238E27FC236}">
                <a16:creationId xmlns:a16="http://schemas.microsoft.com/office/drawing/2014/main" id="{A740E860-1CFC-2CED-7707-A2488AA1A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152" y="613486"/>
            <a:ext cx="6707696" cy="6119908"/>
          </a:xfrm>
          <a:prstGeom prst="rect">
            <a:avLst/>
          </a:prstGeom>
        </p:spPr>
      </p:pic>
    </p:spTree>
    <p:extLst>
      <p:ext uri="{BB962C8B-B14F-4D97-AF65-F5344CB8AC3E}">
        <p14:creationId xmlns:p14="http://schemas.microsoft.com/office/powerpoint/2010/main" val="170503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5" name="Picture 4">
            <a:extLst>
              <a:ext uri="{FF2B5EF4-FFF2-40B4-BE49-F238E27FC236}">
                <a16:creationId xmlns:a16="http://schemas.microsoft.com/office/drawing/2014/main" id="{75DE22D8-B44A-42FF-9A43-77FB363F9ABF}"/>
              </a:ext>
            </a:extLst>
          </p:cNvPr>
          <p:cNvPicPr>
            <a:picLocks noChangeAspect="1"/>
          </p:cNvPicPr>
          <p:nvPr/>
        </p:nvPicPr>
        <p:blipFill>
          <a:blip r:embed="rId3"/>
          <a:stretch>
            <a:fillRect/>
          </a:stretch>
        </p:blipFill>
        <p:spPr>
          <a:xfrm>
            <a:off x="415637" y="901594"/>
            <a:ext cx="8312727" cy="5054810"/>
          </a:xfrm>
          <a:prstGeom prst="rect">
            <a:avLst/>
          </a:prstGeom>
        </p:spPr>
      </p:pic>
    </p:spTree>
    <p:extLst>
      <p:ext uri="{BB962C8B-B14F-4D97-AF65-F5344CB8AC3E}">
        <p14:creationId xmlns:p14="http://schemas.microsoft.com/office/powerpoint/2010/main" val="372458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a:extLst>
              <a:ext uri="{FF2B5EF4-FFF2-40B4-BE49-F238E27FC236}">
                <a16:creationId xmlns:a16="http://schemas.microsoft.com/office/drawing/2014/main" id="{FEBBA933-713C-4946-822E-CFD3961E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73" y="593834"/>
            <a:ext cx="5195455" cy="6234545"/>
          </a:xfrm>
          <a:prstGeom prst="rect">
            <a:avLst/>
          </a:prstGeom>
        </p:spPr>
      </p:pic>
    </p:spTree>
    <p:extLst>
      <p:ext uri="{BB962C8B-B14F-4D97-AF65-F5344CB8AC3E}">
        <p14:creationId xmlns:p14="http://schemas.microsoft.com/office/powerpoint/2010/main" val="181427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2050" name="Picture 2" descr="Curve-Fitting">
            <a:extLst>
              <a:ext uri="{FF2B5EF4-FFF2-40B4-BE49-F238E27FC236}">
                <a16:creationId xmlns:a16="http://schemas.microsoft.com/office/drawing/2014/main" id="{3E6DFC5D-A942-4E10-998A-BE41CFB2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829" y="556168"/>
            <a:ext cx="3928341" cy="6234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5F6645-1DB8-4A81-809F-4789160A7789}"/>
              </a:ext>
            </a:extLst>
          </p:cNvPr>
          <p:cNvSpPr/>
          <p:nvPr/>
        </p:nvSpPr>
        <p:spPr>
          <a:xfrm>
            <a:off x="6701820" y="6421381"/>
            <a:ext cx="2432654"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https://xkcd.com/2048/</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70866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85581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Prediction vs. Inference</a:t>
            </a:r>
          </a:p>
        </p:txBody>
      </p:sp>
      <p:pic>
        <p:nvPicPr>
          <p:cNvPr id="4" name="Picture 3">
            <a:extLst>
              <a:ext uri="{FF2B5EF4-FFF2-40B4-BE49-F238E27FC236}">
                <a16:creationId xmlns:a16="http://schemas.microsoft.com/office/drawing/2014/main" id="{76FA25A7-8C8E-4201-B519-FAA12013014D}"/>
              </a:ext>
            </a:extLst>
          </p:cNvPr>
          <p:cNvPicPr>
            <a:picLocks noChangeAspect="1"/>
          </p:cNvPicPr>
          <p:nvPr/>
        </p:nvPicPr>
        <p:blipFill>
          <a:blip r:embed="rId3"/>
          <a:stretch>
            <a:fillRect/>
          </a:stretch>
        </p:blipFill>
        <p:spPr>
          <a:xfrm>
            <a:off x="793487" y="831153"/>
            <a:ext cx="7557025" cy="5662621"/>
          </a:xfrm>
          <a:prstGeom prst="rect">
            <a:avLst/>
          </a:prstGeom>
        </p:spPr>
      </p:pic>
    </p:spTree>
    <p:extLst>
      <p:ext uri="{BB962C8B-B14F-4D97-AF65-F5344CB8AC3E}">
        <p14:creationId xmlns:p14="http://schemas.microsoft.com/office/powerpoint/2010/main" val="474816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77712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Types of Validation (quantifying error)</a:t>
            </a:r>
          </a:p>
        </p:txBody>
      </p:sp>
      <p:sp>
        <p:nvSpPr>
          <p:cNvPr id="4" name="Rectangle 3">
            <a:extLst>
              <a:ext uri="{FF2B5EF4-FFF2-40B4-BE49-F238E27FC236}">
                <a16:creationId xmlns:a16="http://schemas.microsoft.com/office/drawing/2014/main" id="{5AD40034-C9A7-4F57-8AAC-4BB1F059CBD4}"/>
              </a:ext>
            </a:extLst>
          </p:cNvPr>
          <p:cNvSpPr/>
          <p:nvPr/>
        </p:nvSpPr>
        <p:spPr>
          <a:xfrm>
            <a:off x="374515" y="760220"/>
            <a:ext cx="8394970" cy="5909310"/>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Apparent Validation</a:t>
            </a:r>
          </a:p>
          <a:p>
            <a:pPr marL="800100" lvl="1" indent="-342900">
              <a:buFont typeface="Arial" panose="020B0604020202020204" pitchFamily="34" charset="0"/>
              <a:buChar char="•"/>
            </a:pPr>
            <a:r>
              <a:rPr lang="en-GB" altLang="en-US" dirty="0">
                <a:solidFill>
                  <a:schemeClr val="bg1"/>
                </a:solidFill>
                <a:latin typeface="Candara" panose="020E0502030303020204" pitchFamily="34" charset="0"/>
              </a:rPr>
              <a:t>goodness of fit</a:t>
            </a:r>
          </a:p>
          <a:p>
            <a:pPr marL="742950" lvl="1" indent="-285750">
              <a:buFont typeface="Arial" panose="020B0604020202020204" pitchFamily="34" charset="0"/>
              <a:buChar char="•"/>
            </a:pPr>
            <a:r>
              <a:rPr lang="en-GB" altLang="en-US" dirty="0">
                <a:solidFill>
                  <a:schemeClr val="bg1"/>
                </a:solidFill>
                <a:latin typeface="Candara" panose="020E0502030303020204" pitchFamily="34" charset="0"/>
              </a:rPr>
              <a:t>analysis of residuals:</a:t>
            </a:r>
          </a:p>
          <a:p>
            <a:pPr marL="1200150" lvl="2" indent="-285750">
              <a:buFont typeface="Arial" panose="020B0604020202020204" pitchFamily="34" charset="0"/>
              <a:buChar char="•"/>
            </a:pPr>
            <a:r>
              <a:rPr lang="en-US" dirty="0">
                <a:solidFill>
                  <a:schemeClr val="bg1"/>
                </a:solidFill>
                <a:latin typeface="Candara" panose="020E0502030303020204" pitchFamily="34" charset="0"/>
              </a:rPr>
              <a:t>Heteroscedasticity (homogeneity of variance)</a:t>
            </a:r>
            <a:r>
              <a:rPr lang="en-GB" dirty="0">
                <a:solidFill>
                  <a:schemeClr val="bg1"/>
                </a:solidFill>
                <a:latin typeface="Candara" panose="020E0502030303020204" pitchFamily="34" charset="0"/>
              </a:rPr>
              <a:t>?</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non-normality</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lack of independence</a:t>
            </a:r>
            <a:br>
              <a:rPr lang="en-GB"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Internal Validation</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Split-sample:</a:t>
            </a:r>
            <a:r>
              <a:rPr lang="en-GB" altLang="en-US" dirty="0">
                <a:solidFill>
                  <a:schemeClr val="bg1"/>
                </a:solidFill>
                <a:latin typeface="Candara" panose="020E0502030303020204" pitchFamily="34" charset="0"/>
              </a:rPr>
              <a:t> fit using training subset, evaluate with validation subset</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Cross-validation:</a:t>
            </a:r>
            <a:r>
              <a:rPr lang="en-GB" altLang="en-US" dirty="0">
                <a:solidFill>
                  <a:schemeClr val="bg1"/>
                </a:solidFill>
                <a:latin typeface="Candara" panose="020E0502030303020204" pitchFamily="34" charset="0"/>
              </a:rPr>
              <a:t> alternating development / validation subsets</a:t>
            </a:r>
            <a:endParaRPr lang="en-US" altLang="en-US" dirty="0">
              <a:solidFill>
                <a:schemeClr val="bg1"/>
              </a:solidFill>
              <a:latin typeface="Candara" panose="020E0502030303020204" pitchFamily="34" charset="0"/>
            </a:endParaRPr>
          </a:p>
          <a:p>
            <a:pPr marL="742950" lvl="1" indent="-285750">
              <a:buFont typeface="Arial" panose="020B0604020202020204" pitchFamily="34" charset="0"/>
              <a:buChar char="•"/>
            </a:pPr>
            <a:r>
              <a:rPr lang="en-US" altLang="en-US" b="1" dirty="0">
                <a:solidFill>
                  <a:schemeClr val="bg1"/>
                </a:solidFill>
                <a:latin typeface="Candara" panose="020E0502030303020204" pitchFamily="34" charset="0"/>
              </a:rPr>
              <a:t>Bootstrap</a:t>
            </a:r>
            <a:r>
              <a:rPr lang="en-US" altLang="en-US" dirty="0">
                <a:solidFill>
                  <a:schemeClr val="bg1"/>
                </a:solidFill>
                <a:latin typeface="Candara" panose="020E0502030303020204" pitchFamily="34" charset="0"/>
              </a:rPr>
              <a:t>: iterative random sub-sampling with replacement</a:t>
            </a:r>
            <a:br>
              <a:rPr lang="en-US"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External Validation</a:t>
            </a:r>
          </a:p>
          <a:p>
            <a:pPr marL="800100" lvl="1" indent="-342900">
              <a:buFont typeface="Arial" panose="020B0604020202020204" pitchFamily="34" charset="0"/>
              <a:buChar char="•"/>
            </a:pPr>
            <a:r>
              <a:rPr lang="en-US" dirty="0">
                <a:solidFill>
                  <a:schemeClr val="bg1"/>
                </a:solidFill>
                <a:latin typeface="Candara" panose="020E0502030303020204" pitchFamily="34" charset="0"/>
              </a:rPr>
              <a:t>fresh data, properly stratified → "representative"</a:t>
            </a:r>
          </a:p>
          <a:p>
            <a:pPr marL="800100" lvl="1" indent="-342900">
              <a:buFont typeface="Arial" panose="020B0604020202020204" pitchFamily="34" charset="0"/>
              <a:buChar char="•"/>
            </a:pPr>
            <a:endParaRPr lang="en-US" sz="3600" dirty="0">
              <a:solidFill>
                <a:schemeClr val="bg1"/>
              </a:solidFill>
              <a:latin typeface="Candara" panose="020E0502030303020204" pitchFamily="34" charset="0"/>
            </a:endParaRPr>
          </a:p>
        </p:txBody>
      </p:sp>
      <p:sp>
        <p:nvSpPr>
          <p:cNvPr id="5" name="Rectangle 4">
            <a:extLst>
              <a:ext uri="{FF2B5EF4-FFF2-40B4-BE49-F238E27FC236}">
                <a16:creationId xmlns:a16="http://schemas.microsoft.com/office/drawing/2014/main" id="{9DF2DF47-E940-4DF5-9045-9D12A397DF5E}"/>
              </a:ext>
            </a:extLst>
          </p:cNvPr>
          <p:cNvSpPr/>
          <p:nvPr/>
        </p:nvSpPr>
        <p:spPr>
          <a:xfrm>
            <a:off x="119180" y="6386368"/>
            <a:ext cx="7880684" cy="369332"/>
          </a:xfrm>
          <a:prstGeom prst="rect">
            <a:avLst/>
          </a:prstGeom>
        </p:spPr>
        <p:txBody>
          <a:bodyPr wrap="none">
            <a:spAutoFit/>
          </a:bodyPr>
          <a:lstStyle/>
          <a:p>
            <a:r>
              <a:rPr lang="en-US" dirty="0">
                <a:solidFill>
                  <a:schemeClr val="bg1"/>
                </a:solidFill>
                <a:latin typeface="Candara" panose="020E0502030303020204" pitchFamily="34" charset="0"/>
              </a:rPr>
              <a:t>Increasingly complex models require more comprehensive validation strategies</a:t>
            </a:r>
            <a:endParaRPr lang="en-US" dirty="0"/>
          </a:p>
        </p:txBody>
      </p:sp>
    </p:spTree>
    <p:extLst>
      <p:ext uri="{BB962C8B-B14F-4D97-AF65-F5344CB8AC3E}">
        <p14:creationId xmlns:p14="http://schemas.microsoft.com/office/powerpoint/2010/main" val="341344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sp>
        <p:nvSpPr>
          <p:cNvPr id="2" name="Rectangle 1">
            <a:extLst>
              <a:ext uri="{FF2B5EF4-FFF2-40B4-BE49-F238E27FC236}">
                <a16:creationId xmlns:a16="http://schemas.microsoft.com/office/drawing/2014/main" id="{8D4394AA-00E0-400E-AAF3-1EFBF7D3D3FA}"/>
              </a:ext>
            </a:extLst>
          </p:cNvPr>
          <p:cNvSpPr/>
          <p:nvPr/>
        </p:nvSpPr>
        <p:spPr>
          <a:xfrm>
            <a:off x="214007" y="879454"/>
            <a:ext cx="8793805" cy="2862322"/>
          </a:xfrm>
          <a:prstGeom prst="rect">
            <a:avLst/>
          </a:prstGeom>
        </p:spPr>
        <p:txBody>
          <a:bodyPr wrap="square">
            <a:spAutoFit/>
          </a:bodyPr>
          <a:lstStyle/>
          <a:p>
            <a:r>
              <a:rPr lang="en-US" sz="2000" dirty="0" err="1">
                <a:solidFill>
                  <a:schemeClr val="bg1"/>
                </a:solidFill>
                <a:latin typeface="Consolas" panose="020B0609020204030204" pitchFamily="49" charset="0"/>
              </a:rPr>
              <a:t>ols</a:t>
            </a:r>
            <a:r>
              <a:rPr lang="en-US" sz="2000" dirty="0">
                <a:solidFill>
                  <a:schemeClr val="bg1"/>
                </a:solidFill>
                <a:latin typeface="Consolas" panose="020B0609020204030204" pitchFamily="49" charset="0"/>
              </a:rPr>
              <a:t>(MAST ~ </a:t>
            </a:r>
            <a:r>
              <a:rPr lang="en-US" sz="2000" dirty="0" err="1">
                <a:solidFill>
                  <a:schemeClr val="bg1"/>
                </a:solidFill>
                <a:latin typeface="Consolas" panose="020B0609020204030204" pitchFamily="49" charset="0"/>
              </a:rPr>
              <a:t>seki_abr</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seki_tci</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rcs</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seki_elev</a:t>
            </a:r>
            <a:r>
              <a:rPr lang="en-US" sz="2000" dirty="0">
                <a:solidFill>
                  <a:schemeClr val="bg1"/>
                </a:solidFill>
                <a:latin typeface="Consolas" panose="020B0609020204030204" pitchFamily="49" charset="0"/>
              </a:rPr>
              <a:t>, 3), </a:t>
            </a:r>
          </a:p>
          <a:p>
            <a:r>
              <a:rPr lang="en-US" sz="2000" dirty="0">
                <a:solidFill>
                  <a:schemeClr val="bg1"/>
                </a:solidFill>
                <a:latin typeface="Consolas" panose="020B0609020204030204" pitchFamily="49" charset="0"/>
              </a:rPr>
              <a:t>	data = g, weights = weight)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Model Likelihood     Discrimination    </a:t>
            </a:r>
          </a:p>
          <a:p>
            <a:r>
              <a:rPr lang="en-US" sz="2000" dirty="0">
                <a:solidFill>
                  <a:schemeClr val="bg1"/>
                </a:solidFill>
                <a:latin typeface="Consolas" panose="020B0609020204030204" pitchFamily="49" charset="0"/>
              </a:rPr>
              <a:t>                    Ratio Test           Indexes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Obs</a:t>
            </a:r>
            <a:r>
              <a:rPr lang="en-US" sz="2000" dirty="0">
                <a:solidFill>
                  <a:schemeClr val="bg1"/>
                </a:solidFill>
                <a:latin typeface="Consolas" panose="020B0609020204030204" pitchFamily="49" charset="0"/>
              </a:rPr>
              <a:t>     438    LR chi2    1265.63    R2       0.944    </a:t>
            </a:r>
          </a:p>
          <a:p>
            <a:r>
              <a:rPr lang="en-US" sz="2000" dirty="0">
                <a:solidFill>
                  <a:schemeClr val="bg1"/>
                </a:solidFill>
                <a:latin typeface="Consolas" panose="020B0609020204030204" pitchFamily="49" charset="0"/>
              </a:rPr>
              <a:t> sigma .8428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    R2 adj   0.944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433    </a:t>
            </a:r>
            <a:r>
              <a:rPr lang="en-US" sz="2000" dirty="0" err="1">
                <a:solidFill>
                  <a:schemeClr val="bg1"/>
                </a:solidFill>
                <a:latin typeface="Consolas" panose="020B0609020204030204" pitchFamily="49" charset="0"/>
              </a:rPr>
              <a:t>Pr</a:t>
            </a:r>
            <a:r>
              <a:rPr lang="en-US" sz="2000" dirty="0">
                <a:solidFill>
                  <a:schemeClr val="bg1"/>
                </a:solidFill>
                <a:latin typeface="Consolas" panose="020B0609020204030204" pitchFamily="49" charset="0"/>
              </a:rPr>
              <a:t>(&gt; chi2)  0.0000    g        3.519    </a:t>
            </a:r>
          </a:p>
          <a:p>
            <a:r>
              <a:rPr lang="en-US" sz="2000" dirty="0">
                <a:solidFill>
                  <a:schemeClr val="bg1"/>
                </a:solidFill>
                <a:latin typeface="Consolas" panose="020B0609020204030204" pitchFamily="49" charset="0"/>
              </a:rPr>
              <a:t> </a:t>
            </a:r>
          </a:p>
        </p:txBody>
      </p:sp>
      <p:sp>
        <p:nvSpPr>
          <p:cNvPr id="3" name="Rectangle 2">
            <a:extLst>
              <a:ext uri="{FF2B5EF4-FFF2-40B4-BE49-F238E27FC236}">
                <a16:creationId xmlns:a16="http://schemas.microsoft.com/office/drawing/2014/main" id="{C761068F-28F1-478C-AC80-AA58E02D8FDB}"/>
              </a:ext>
            </a:extLst>
          </p:cNvPr>
          <p:cNvSpPr/>
          <p:nvPr/>
        </p:nvSpPr>
        <p:spPr>
          <a:xfrm>
            <a:off x="5457217" y="1747051"/>
            <a:ext cx="2412460" cy="18288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B13987B4-7CA5-4201-A8D9-FFA793220612}"/>
              </a:ext>
            </a:extLst>
          </p:cNvPr>
          <p:cNvSpPr/>
          <p:nvPr/>
        </p:nvSpPr>
        <p:spPr>
          <a:xfrm>
            <a:off x="214007" y="4097459"/>
            <a:ext cx="8871624" cy="2554545"/>
          </a:xfrm>
          <a:prstGeom prst="rect">
            <a:avLst/>
          </a:prstGeom>
        </p:spPr>
        <p:txBody>
          <a:bodyPr wrap="square">
            <a:spAutoFit/>
          </a:bodyPr>
          <a:lstStyle/>
          <a:p>
            <a:r>
              <a:rPr lang="en-US" sz="1600" dirty="0" err="1">
                <a:solidFill>
                  <a:schemeClr val="bg1"/>
                </a:solidFill>
                <a:latin typeface="Consolas" panose="020B0609020204030204" pitchFamily="49" charset="0"/>
              </a:rPr>
              <a:t>lrm</a:t>
            </a:r>
            <a:r>
              <a:rPr lang="en-US" sz="1600" dirty="0">
                <a:solidFill>
                  <a:schemeClr val="bg1"/>
                </a:solidFill>
                <a:latin typeface="Consolas" panose="020B0609020204030204" pitchFamily="49" charset="0"/>
              </a:rPr>
              <a:t>(formula = STR ~ </a:t>
            </a:r>
            <a:r>
              <a:rPr lang="en-US" sz="1600" dirty="0" err="1">
                <a:solidFill>
                  <a:schemeClr val="bg1"/>
                </a:solidFill>
                <a:latin typeface="Consolas" panose="020B0609020204030204" pitchFamily="49" charset="0"/>
              </a:rPr>
              <a:t>seki_elev</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seki_abr</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seki_tci</a:t>
            </a:r>
            <a:r>
              <a:rPr lang="en-US" sz="1600" dirty="0">
                <a:solidFill>
                  <a:schemeClr val="bg1"/>
                </a:solidFill>
                <a:latin typeface="Consolas" panose="020B0609020204030204" pitchFamily="49" charset="0"/>
              </a:rPr>
              <a:t>, data = g, </a:t>
            </a:r>
          </a:p>
          <a:p>
            <a:r>
              <a:rPr lang="en-US" sz="1600" dirty="0">
                <a:solidFill>
                  <a:schemeClr val="bg1"/>
                </a:solidFill>
                <a:latin typeface="Consolas" panose="020B0609020204030204" pitchFamily="49" charset="0"/>
              </a:rPr>
              <a:t>     x = TRUE, y = TRUE, weights = weight)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Model Likelihood     Discrimination    Rank </a:t>
            </a:r>
            <a:r>
              <a:rPr lang="en-US" sz="1600" dirty="0" err="1">
                <a:solidFill>
                  <a:schemeClr val="bg1"/>
                </a:solidFill>
                <a:latin typeface="Consolas" panose="020B0609020204030204" pitchFamily="49" charset="0"/>
              </a:rPr>
              <a:t>Discrim</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Ratio Test           Indexes           </a:t>
            </a:r>
            <a:r>
              <a:rPr lang="en-US" sz="1600" dirty="0" err="1">
                <a:solidFill>
                  <a:schemeClr val="bg1"/>
                </a:solidFill>
                <a:latin typeface="Consolas" panose="020B0609020204030204" pitchFamily="49" charset="0"/>
              </a:rPr>
              <a:t>Indexes</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Obs</a:t>
            </a:r>
            <a:r>
              <a:rPr lang="en-US" sz="1600" dirty="0">
                <a:solidFill>
                  <a:schemeClr val="bg1"/>
                </a:solidFill>
                <a:latin typeface="Consolas" panose="020B0609020204030204" pitchFamily="49" charset="0"/>
              </a:rPr>
              <a:t>           438    LR chi2     633.74    R2       0.812    C       0.951    </a:t>
            </a:r>
          </a:p>
          <a:p>
            <a:r>
              <a:rPr lang="en-US" sz="1600" dirty="0">
                <a:solidFill>
                  <a:schemeClr val="bg1"/>
                </a:solidFill>
                <a:latin typeface="Consolas" panose="020B0609020204030204" pitchFamily="49" charset="0"/>
              </a:rPr>
              <a:t> Sum of weights486    </a:t>
            </a:r>
            <a:r>
              <a:rPr lang="en-US" sz="1600" dirty="0" err="1">
                <a:solidFill>
                  <a:schemeClr val="bg1"/>
                </a:solidFill>
                <a:latin typeface="Consolas" panose="020B0609020204030204" pitchFamily="49" charset="0"/>
              </a:rPr>
              <a:t>d.f.</a:t>
            </a:r>
            <a:r>
              <a:rPr lang="en-US" sz="1600" dirty="0">
                <a:solidFill>
                  <a:schemeClr val="bg1"/>
                </a:solidFill>
                <a:latin typeface="Consolas" panose="020B0609020204030204" pitchFamily="49" charset="0"/>
              </a:rPr>
              <a:t>             3    g        4.782    </a:t>
            </a:r>
            <a:r>
              <a:rPr lang="en-US" sz="1600" dirty="0" err="1">
                <a:solidFill>
                  <a:schemeClr val="bg1"/>
                </a:solidFill>
                <a:latin typeface="Consolas" panose="020B0609020204030204" pitchFamily="49" charset="0"/>
              </a:rPr>
              <a:t>Dxy</a:t>
            </a:r>
            <a:r>
              <a:rPr lang="en-US" sz="1600" dirty="0">
                <a:solidFill>
                  <a:schemeClr val="bg1"/>
                </a:solidFill>
                <a:latin typeface="Consolas" panose="020B0609020204030204" pitchFamily="49" charset="0"/>
              </a:rPr>
              <a:t>     0.903    </a:t>
            </a:r>
          </a:p>
          <a:p>
            <a:r>
              <a:rPr lang="en-US" sz="1600" dirty="0">
                <a:solidFill>
                  <a:schemeClr val="bg1"/>
                </a:solidFill>
                <a:latin typeface="Consolas" panose="020B0609020204030204" pitchFamily="49" charset="0"/>
              </a:rPr>
              <a:t> max |</a:t>
            </a:r>
            <a:r>
              <a:rPr lang="en-US" sz="1600" dirty="0" err="1">
                <a:solidFill>
                  <a:schemeClr val="bg1"/>
                </a:solidFill>
                <a:latin typeface="Consolas" panose="020B0609020204030204" pitchFamily="49" charset="0"/>
              </a:rPr>
              <a:t>deriv</a:t>
            </a:r>
            <a:r>
              <a:rPr lang="en-US" sz="1600" dirty="0">
                <a:solidFill>
                  <a:schemeClr val="bg1"/>
                </a:solidFill>
                <a:latin typeface="Consolas" panose="020B0609020204030204" pitchFamily="49" charset="0"/>
              </a:rPr>
              <a:t>| 3e-05    </a:t>
            </a:r>
            <a:r>
              <a:rPr lang="en-US" sz="1600" dirty="0" err="1">
                <a:solidFill>
                  <a:schemeClr val="bg1"/>
                </a:solidFill>
                <a:latin typeface="Consolas" panose="020B0609020204030204" pitchFamily="49" charset="0"/>
              </a:rPr>
              <a:t>Pr</a:t>
            </a:r>
            <a:r>
              <a:rPr lang="en-US" sz="1600" dirty="0">
                <a:solidFill>
                  <a:schemeClr val="bg1"/>
                </a:solidFill>
                <a:latin typeface="Consolas" panose="020B0609020204030204" pitchFamily="49" charset="0"/>
              </a:rPr>
              <a:t>(&gt; chi2) &lt;0.0001    gr     119.382    gamma   0.905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gp</a:t>
            </a:r>
            <a:r>
              <a:rPr lang="en-US" sz="1600" dirty="0">
                <a:solidFill>
                  <a:schemeClr val="bg1"/>
                </a:solidFill>
                <a:latin typeface="Consolas" panose="020B0609020204030204" pitchFamily="49" charset="0"/>
              </a:rPr>
              <a:t>       0.430    tau-a   0.592    </a:t>
            </a:r>
          </a:p>
          <a:p>
            <a:r>
              <a:rPr lang="en-US" sz="1600" dirty="0">
                <a:solidFill>
                  <a:schemeClr val="bg1"/>
                </a:solidFill>
                <a:latin typeface="Consolas" panose="020B0609020204030204" pitchFamily="49" charset="0"/>
              </a:rPr>
              <a:t>                                            Brier    0.043 </a:t>
            </a:r>
            <a:endParaRPr lang="en-US" sz="1600" dirty="0"/>
          </a:p>
        </p:txBody>
      </p:sp>
      <p:sp>
        <p:nvSpPr>
          <p:cNvPr id="9" name="Rectangle 8">
            <a:extLst>
              <a:ext uri="{FF2B5EF4-FFF2-40B4-BE49-F238E27FC236}">
                <a16:creationId xmlns:a16="http://schemas.microsoft.com/office/drawing/2014/main" id="{C2A64EE3-5178-4036-A4BE-FABC40F8CFAE}"/>
              </a:ext>
            </a:extLst>
          </p:cNvPr>
          <p:cNvSpPr/>
          <p:nvPr/>
        </p:nvSpPr>
        <p:spPr>
          <a:xfrm>
            <a:off x="5055435" y="4735014"/>
            <a:ext cx="3765292" cy="191698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4627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pic>
        <p:nvPicPr>
          <p:cNvPr id="1026" name="Picture 2">
            <a:extLst>
              <a:ext uri="{FF2B5EF4-FFF2-40B4-BE49-F238E27FC236}">
                <a16:creationId xmlns:a16="http://schemas.microsoft.com/office/drawing/2014/main" id="{1D5C1DDA-980F-4513-88D7-03A889BA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88" y="741338"/>
            <a:ext cx="6870023" cy="4995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040638"/>
                <a:ext cx="650075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040638"/>
                <a:ext cx="6500754" cy="369332"/>
              </a:xfrm>
              <a:prstGeom prst="rect">
                <a:avLst/>
              </a:prstGeom>
              <a:blipFill>
                <a:blip r:embed="rId4"/>
                <a:stretch>
                  <a:fillRect l="-84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38667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348450"/>
                <a:ext cx="685899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r>
                      <a:rPr lang="en-US" i="1" smtClean="0">
                        <a:solidFill>
                          <a:schemeClr val="bg1"/>
                        </a:solidFill>
                        <a:latin typeface="Cambria Math" panose="02040503050406030204" pitchFamily="18" charset="0"/>
                      </a:rPr>
                      <m:t>𝑅</m:t>
                    </m:r>
                    <m:r>
                      <a:rPr lang="en-US" b="0" i="1" smtClean="0">
                        <a:solidFill>
                          <a:schemeClr val="bg1"/>
                        </a:solidFill>
                        <a:latin typeface="Cambria Math" panose="02040503050406030204" pitchFamily="18" charset="0"/>
                      </a:rPr>
                      <m:t>𝑀𝑆𝐸</m:t>
                    </m:r>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348450"/>
                <a:ext cx="6858994" cy="369332"/>
              </a:xfrm>
              <a:prstGeom prst="rect">
                <a:avLst/>
              </a:prstGeom>
              <a:blipFill>
                <a:blip r:embed="rId3"/>
                <a:stretch>
                  <a:fillRect l="-800" t="-8197" b="-245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FA828F2-222B-F57D-79FB-E224D1F1B014}"/>
              </a:ext>
            </a:extLst>
          </p:cNvPr>
          <p:cNvPicPr>
            <a:picLocks noChangeAspect="1"/>
          </p:cNvPicPr>
          <p:nvPr/>
        </p:nvPicPr>
        <p:blipFill>
          <a:blip r:embed="rId4"/>
          <a:stretch>
            <a:fillRect/>
          </a:stretch>
        </p:blipFill>
        <p:spPr>
          <a:xfrm>
            <a:off x="904222" y="595116"/>
            <a:ext cx="7335557" cy="5667768"/>
          </a:xfrm>
          <a:prstGeom prst="rect">
            <a:avLst/>
          </a:prstGeom>
        </p:spPr>
      </p:pic>
    </p:spTree>
    <p:extLst>
      <p:ext uri="{BB962C8B-B14F-4D97-AF65-F5344CB8AC3E}">
        <p14:creationId xmlns:p14="http://schemas.microsoft.com/office/powerpoint/2010/main" val="2536350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5" name="Rectangle 4">
            <a:extLst>
              <a:ext uri="{FF2B5EF4-FFF2-40B4-BE49-F238E27FC236}">
                <a16:creationId xmlns:a16="http://schemas.microsoft.com/office/drawing/2014/main" id="{8C853BD4-A9FF-4E66-AF56-CA16EE590A83}"/>
              </a:ext>
            </a:extLst>
          </p:cNvPr>
          <p:cNvSpPr/>
          <p:nvPr/>
        </p:nvSpPr>
        <p:spPr>
          <a:xfrm>
            <a:off x="4026536" y="799743"/>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6" name="Rectangle 5">
            <a:extLst>
              <a:ext uri="{FF2B5EF4-FFF2-40B4-BE49-F238E27FC236}">
                <a16:creationId xmlns:a16="http://schemas.microsoft.com/office/drawing/2014/main" id="{BC08467E-B6A8-4448-A44D-1B7A60974E2F}"/>
              </a:ext>
            </a:extLst>
          </p:cNvPr>
          <p:cNvSpPr/>
          <p:nvPr/>
        </p:nvSpPr>
        <p:spPr>
          <a:xfrm>
            <a:off x="4026536" y="799743"/>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9" name="Rectangle 8">
            <a:extLst>
              <a:ext uri="{FF2B5EF4-FFF2-40B4-BE49-F238E27FC236}">
                <a16:creationId xmlns:a16="http://schemas.microsoft.com/office/drawing/2014/main" id="{EA50992A-C884-4F52-B41F-96AA9D653218}"/>
              </a:ext>
            </a:extLst>
          </p:cNvPr>
          <p:cNvSpPr/>
          <p:nvPr/>
        </p:nvSpPr>
        <p:spPr>
          <a:xfrm>
            <a:off x="4026536" y="1576001"/>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0" name="Rectangle 9">
            <a:extLst>
              <a:ext uri="{FF2B5EF4-FFF2-40B4-BE49-F238E27FC236}">
                <a16:creationId xmlns:a16="http://schemas.microsoft.com/office/drawing/2014/main" id="{1F0513D9-8B0D-4389-9A8A-21BC584DAC16}"/>
              </a:ext>
            </a:extLst>
          </p:cNvPr>
          <p:cNvSpPr/>
          <p:nvPr/>
        </p:nvSpPr>
        <p:spPr>
          <a:xfrm>
            <a:off x="4026536" y="2352259"/>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2" name="Rectangle 11">
            <a:extLst>
              <a:ext uri="{FF2B5EF4-FFF2-40B4-BE49-F238E27FC236}">
                <a16:creationId xmlns:a16="http://schemas.microsoft.com/office/drawing/2014/main" id="{FEF76A02-9CF8-4E6E-87D6-C561BBA5B8F5}"/>
              </a:ext>
            </a:extLst>
          </p:cNvPr>
          <p:cNvSpPr/>
          <p:nvPr/>
        </p:nvSpPr>
        <p:spPr>
          <a:xfrm>
            <a:off x="4026536" y="2352259"/>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a:extLst>
              <a:ext uri="{FF2B5EF4-FFF2-40B4-BE49-F238E27FC236}">
                <a16:creationId xmlns:a16="http://schemas.microsoft.com/office/drawing/2014/main" id="{D5867BC4-78FB-46F9-A83C-82700A7E917F}"/>
              </a:ext>
            </a:extLst>
          </p:cNvPr>
          <p:cNvSpPr/>
          <p:nvPr/>
        </p:nvSpPr>
        <p:spPr>
          <a:xfrm>
            <a:off x="4807586" y="1576001"/>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a:extLst>
              <a:ext uri="{FF2B5EF4-FFF2-40B4-BE49-F238E27FC236}">
                <a16:creationId xmlns:a16="http://schemas.microsoft.com/office/drawing/2014/main" id="{7165E83B-4083-46B3-8893-5BB7CC3F0C5C}"/>
              </a:ext>
            </a:extLst>
          </p:cNvPr>
          <p:cNvSpPr/>
          <p:nvPr/>
        </p:nvSpPr>
        <p:spPr>
          <a:xfrm>
            <a:off x="6064886" y="2352259"/>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TextBox 14">
            <a:extLst>
              <a:ext uri="{FF2B5EF4-FFF2-40B4-BE49-F238E27FC236}">
                <a16:creationId xmlns:a16="http://schemas.microsoft.com/office/drawing/2014/main" id="{213C999F-1351-4E99-ACC1-D8C4E23C8628}"/>
              </a:ext>
            </a:extLst>
          </p:cNvPr>
          <p:cNvSpPr txBox="1"/>
          <p:nvPr/>
        </p:nvSpPr>
        <p:spPr>
          <a:xfrm>
            <a:off x="5420313" y="342543"/>
            <a:ext cx="575799" cy="400110"/>
          </a:xfrm>
          <a:prstGeom prst="rect">
            <a:avLst/>
          </a:prstGeom>
          <a:noFill/>
          <a:ln>
            <a:solidFill>
              <a:schemeClr val="bg1"/>
            </a:solidFill>
          </a:ln>
        </p:spPr>
        <p:txBody>
          <a:bodyPr wrap="none" rtlCol="0">
            <a:spAutoFit/>
          </a:bodyPr>
          <a:lstStyle/>
          <a:p>
            <a:r>
              <a:rPr lang="en-US" sz="2000" dirty="0">
                <a:solidFill>
                  <a:schemeClr val="bg1"/>
                </a:solidFill>
              </a:rPr>
              <a:t>K=3</a:t>
            </a:r>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569660"/>
          </a:xfrm>
          <a:prstGeom prst="rect">
            <a:avLst/>
          </a:prstGeom>
        </p:spPr>
        <p:txBody>
          <a:bodyPr wrap="square">
            <a:spAutoFit/>
          </a:bodyPr>
          <a:lstStyle/>
          <a:p>
            <a:r>
              <a:rPr lang="en-US" sz="2400" b="1" dirty="0">
                <a:solidFill>
                  <a:schemeClr val="bg1"/>
                </a:solidFill>
                <a:latin typeface="Candara" panose="020E0502030303020204" pitchFamily="34" charset="0"/>
              </a:rPr>
              <a:t>"k-fold" cross-validation:</a:t>
            </a:r>
          </a:p>
          <a:p>
            <a:pPr marL="285750" indent="-285750">
              <a:buFont typeface="Arial" panose="020B0604020202020204" pitchFamily="34" charset="0"/>
              <a:buChar char="•"/>
            </a:pPr>
            <a:r>
              <a:rPr lang="en-US" b="1" dirty="0">
                <a:solidFill>
                  <a:schemeClr val="bg1"/>
                </a:solidFill>
                <a:latin typeface="Candara" panose="020E0502030303020204" pitchFamily="34" charset="0"/>
              </a:rPr>
              <a:t>all the samples in the dataset are eventually used for both training and testing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averages error across all folds to determine x-validation error</a:t>
            </a:r>
          </a:p>
          <a:p>
            <a:pPr marL="285750" indent="-285750">
              <a:buFont typeface="Arial" panose="020B0604020202020204" pitchFamily="34" charset="0"/>
              <a:buChar char="•"/>
            </a:pPr>
            <a:r>
              <a:rPr lang="en-US" b="1" dirty="0">
                <a:solidFill>
                  <a:schemeClr val="bg1"/>
                </a:solidFill>
                <a:latin typeface="Candara" panose="020E0502030303020204" pitchFamily="34" charset="0"/>
              </a:rPr>
              <a:t>choice of K, is a classic problem of bias-variance trade-off</a:t>
            </a:r>
          </a:p>
        </p:txBody>
      </p:sp>
      <p:pic>
        <p:nvPicPr>
          <p:cNvPr id="3074" name="Picture 2">
            <a:extLst>
              <a:ext uri="{FF2B5EF4-FFF2-40B4-BE49-F238E27FC236}">
                <a16:creationId xmlns:a16="http://schemas.microsoft.com/office/drawing/2014/main" id="{09D7C88D-6FDD-46D2-AF49-ABD78934BF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261" y="1309062"/>
            <a:ext cx="3333750" cy="762000"/>
          </a:xfrm>
          <a:prstGeom prst="rect">
            <a:avLst/>
          </a:prstGeom>
          <a:solidFill>
            <a:schemeClr val="bg1"/>
          </a:solidFill>
          <a:ln>
            <a:solidFill>
              <a:schemeClr val="bg1"/>
            </a:solidFill>
          </a:ln>
        </p:spPr>
      </p:pic>
    </p:spTree>
    <p:extLst>
      <p:ext uri="{BB962C8B-B14F-4D97-AF65-F5344CB8AC3E}">
        <p14:creationId xmlns:p14="http://schemas.microsoft.com/office/powerpoint/2010/main" val="52171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164820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Outline</a:t>
            </a:r>
          </a:p>
        </p:txBody>
      </p:sp>
      <p:sp>
        <p:nvSpPr>
          <p:cNvPr id="4" name="Rectangle 3">
            <a:extLst>
              <a:ext uri="{FF2B5EF4-FFF2-40B4-BE49-F238E27FC236}">
                <a16:creationId xmlns:a16="http://schemas.microsoft.com/office/drawing/2014/main" id="{5AD40034-C9A7-4F57-8AAC-4BB1F059CBD4}"/>
              </a:ext>
            </a:extLst>
          </p:cNvPr>
          <p:cNvSpPr/>
          <p:nvPr/>
        </p:nvSpPr>
        <p:spPr>
          <a:xfrm>
            <a:off x="237303" y="4181475"/>
            <a:ext cx="8394970" cy="2308324"/>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Definitions</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Bias—Variance Compromise</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Accuracy / Validation</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Uncertainty</a:t>
            </a:r>
          </a:p>
        </p:txBody>
      </p:sp>
      <p:pic>
        <p:nvPicPr>
          <p:cNvPr id="5" name="Picture 2" descr="Error Bars">
            <a:extLst>
              <a:ext uri="{FF2B5EF4-FFF2-40B4-BE49-F238E27FC236}">
                <a16:creationId xmlns:a16="http://schemas.microsoft.com/office/drawing/2014/main" id="{EF1CAD1F-AD85-4639-9029-D5D07AF45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05" y="215972"/>
            <a:ext cx="4259732" cy="4069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3AA20C-ADAE-40F3-B8D3-D02E93A4010C}"/>
              </a:ext>
            </a:extLst>
          </p:cNvPr>
          <p:cNvSpPr/>
          <p:nvPr/>
        </p:nvSpPr>
        <p:spPr>
          <a:xfrm>
            <a:off x="6646179" y="4304589"/>
            <a:ext cx="2335896" cy="369332"/>
          </a:xfrm>
          <a:prstGeom prst="rect">
            <a:avLst/>
          </a:prstGeom>
        </p:spPr>
        <p:txBody>
          <a:bodyPr wrap="none">
            <a:spAutoFit/>
          </a:bodyPr>
          <a:lstStyle/>
          <a:p>
            <a:r>
              <a:rPr lang="en-US" dirty="0">
                <a:solidFill>
                  <a:schemeClr val="bg1"/>
                </a:solidFill>
                <a:latin typeface="Candara" panose="020E0502030303020204" pitchFamily="34" charset="0"/>
              </a:rPr>
              <a:t>https://xkcd.com/2110/</a:t>
            </a:r>
          </a:p>
        </p:txBody>
      </p:sp>
    </p:spTree>
    <p:extLst>
      <p:ext uri="{BB962C8B-B14F-4D97-AF65-F5344CB8AC3E}">
        <p14:creationId xmlns:p14="http://schemas.microsoft.com/office/powerpoint/2010/main" val="360470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292662"/>
          </a:xfrm>
          <a:prstGeom prst="rect">
            <a:avLst/>
          </a:prstGeom>
        </p:spPr>
        <p:txBody>
          <a:bodyPr wrap="square">
            <a:spAutoFit/>
          </a:bodyPr>
          <a:lstStyle/>
          <a:p>
            <a:r>
              <a:rPr lang="en-US" sz="2400" b="1" dirty="0">
                <a:solidFill>
                  <a:schemeClr val="bg1"/>
                </a:solidFill>
                <a:latin typeface="Candara" panose="020E0502030303020204" pitchFamily="34" charset="0"/>
              </a:rPr>
              <a:t>bootstrap:</a:t>
            </a:r>
          </a:p>
          <a:p>
            <a:pPr marL="285750" indent="-285750">
              <a:buFont typeface="Arial" panose="020B0604020202020204" pitchFamily="34" charset="0"/>
              <a:buChar char="•"/>
            </a:pPr>
            <a:r>
              <a:rPr lang="en-US" b="1" dirty="0">
                <a:solidFill>
                  <a:schemeClr val="bg1"/>
                </a:solidFill>
                <a:latin typeface="Candara" panose="020E0502030303020204" pitchFamily="34" charset="0"/>
              </a:rPr>
              <a:t>random sampling with replacement, aka Monte-Carlo sampling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essentially a simulation over all (many) possible combinations</a:t>
            </a:r>
          </a:p>
          <a:p>
            <a:pPr marL="285750" indent="-285750">
              <a:buFont typeface="Arial" panose="020B0604020202020204" pitchFamily="34" charset="0"/>
              <a:buChar char="•"/>
            </a:pPr>
            <a:r>
              <a:rPr lang="en-US" b="1" dirty="0">
                <a:solidFill>
                  <a:schemeClr val="bg1"/>
                </a:solidFill>
                <a:latin typeface="Candara" panose="020E0502030303020204" pitchFamily="34" charset="0"/>
              </a:rPr>
              <a:t>large number of iterations (100-1,000) required, time-consuming</a:t>
            </a:r>
          </a:p>
        </p:txBody>
      </p:sp>
      <p:sp>
        <p:nvSpPr>
          <p:cNvPr id="16" name="Rectangle 15">
            <a:extLst>
              <a:ext uri="{FF2B5EF4-FFF2-40B4-BE49-F238E27FC236}">
                <a16:creationId xmlns:a16="http://schemas.microsoft.com/office/drawing/2014/main" id="{0B5C69A7-6DCB-4E40-8BD2-3477A1CBE3E3}"/>
              </a:ext>
            </a:extLst>
          </p:cNvPr>
          <p:cNvSpPr/>
          <p:nvPr/>
        </p:nvSpPr>
        <p:spPr>
          <a:xfrm>
            <a:off x="4165784" y="140393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9" name="Rectangle 18">
            <a:extLst>
              <a:ext uri="{FF2B5EF4-FFF2-40B4-BE49-F238E27FC236}">
                <a16:creationId xmlns:a16="http://schemas.microsoft.com/office/drawing/2014/main" id="{F91797E7-9A67-4F60-A41B-E0F787E05F06}"/>
              </a:ext>
            </a:extLst>
          </p:cNvPr>
          <p:cNvSpPr/>
          <p:nvPr/>
        </p:nvSpPr>
        <p:spPr>
          <a:xfrm>
            <a:off x="4165784" y="218019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0" name="Rectangle 19">
            <a:extLst>
              <a:ext uri="{FF2B5EF4-FFF2-40B4-BE49-F238E27FC236}">
                <a16:creationId xmlns:a16="http://schemas.microsoft.com/office/drawing/2014/main" id="{71C7128E-0E54-475A-8D7F-74F0CC0C923E}"/>
              </a:ext>
            </a:extLst>
          </p:cNvPr>
          <p:cNvSpPr/>
          <p:nvPr/>
        </p:nvSpPr>
        <p:spPr>
          <a:xfrm>
            <a:off x="4165785" y="295645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1" name="Rectangle 20">
            <a:extLst>
              <a:ext uri="{FF2B5EF4-FFF2-40B4-BE49-F238E27FC236}">
                <a16:creationId xmlns:a16="http://schemas.microsoft.com/office/drawing/2014/main" id="{C36E0DB4-7793-4A59-81D9-58FD5FB709C1}"/>
              </a:ext>
            </a:extLst>
          </p:cNvPr>
          <p:cNvSpPr/>
          <p:nvPr/>
        </p:nvSpPr>
        <p:spPr>
          <a:xfrm>
            <a:off x="4165784" y="140393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a:extLst>
              <a:ext uri="{FF2B5EF4-FFF2-40B4-BE49-F238E27FC236}">
                <a16:creationId xmlns:a16="http://schemas.microsoft.com/office/drawing/2014/main" id="{BF151E41-20E8-48DF-828F-87DA6D9275AE}"/>
              </a:ext>
            </a:extLst>
          </p:cNvPr>
          <p:cNvSpPr/>
          <p:nvPr/>
        </p:nvSpPr>
        <p:spPr>
          <a:xfrm>
            <a:off x="4903500"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a:extLst>
              <a:ext uri="{FF2B5EF4-FFF2-40B4-BE49-F238E27FC236}">
                <a16:creationId xmlns:a16="http://schemas.microsoft.com/office/drawing/2014/main" id="{B6769173-BE20-4260-A87A-C608022F5F19}"/>
              </a:ext>
            </a:extLst>
          </p:cNvPr>
          <p:cNvSpPr/>
          <p:nvPr/>
        </p:nvSpPr>
        <p:spPr>
          <a:xfrm>
            <a:off x="4318183"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ight Brace 23">
            <a:extLst>
              <a:ext uri="{FF2B5EF4-FFF2-40B4-BE49-F238E27FC236}">
                <a16:creationId xmlns:a16="http://schemas.microsoft.com/office/drawing/2014/main" id="{E4486601-CAB5-4F13-A1A5-CE9D0654FB3D}"/>
              </a:ext>
            </a:extLst>
          </p:cNvPr>
          <p:cNvSpPr/>
          <p:nvPr/>
        </p:nvSpPr>
        <p:spPr>
          <a:xfrm rot="5400000">
            <a:off x="4026250" y="953947"/>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25" name="TextBox 24">
            <a:extLst>
              <a:ext uri="{FF2B5EF4-FFF2-40B4-BE49-F238E27FC236}">
                <a16:creationId xmlns:a16="http://schemas.microsoft.com/office/drawing/2014/main" id="{9E25AC7A-3280-4CF7-B54E-8D06E77426AA}"/>
              </a:ext>
            </a:extLst>
          </p:cNvPr>
          <p:cNvSpPr txBox="1"/>
          <p:nvPr/>
        </p:nvSpPr>
        <p:spPr>
          <a:xfrm>
            <a:off x="3860984" y="565739"/>
            <a:ext cx="1143000" cy="400110"/>
          </a:xfrm>
          <a:prstGeom prst="rect">
            <a:avLst/>
          </a:prstGeom>
          <a:noFill/>
          <a:ln>
            <a:solidFill>
              <a:schemeClr val="bg1"/>
            </a:solidFill>
          </a:ln>
        </p:spPr>
        <p:txBody>
          <a:bodyPr wrap="square" rtlCol="0">
            <a:spAutoFit/>
          </a:bodyPr>
          <a:lstStyle/>
          <a:p>
            <a:r>
              <a:rPr lang="en-US" sz="1200" dirty="0">
                <a:solidFill>
                  <a:schemeClr val="bg1"/>
                </a:solidFill>
              </a:rPr>
              <a:t> </a:t>
            </a:r>
            <a:r>
              <a:rPr lang="en-US" sz="2000" dirty="0">
                <a:solidFill>
                  <a:schemeClr val="bg1"/>
                </a:solidFill>
              </a:rPr>
              <a:t>Test</a:t>
            </a:r>
          </a:p>
        </p:txBody>
      </p:sp>
      <p:sp>
        <p:nvSpPr>
          <p:cNvPr id="26" name="Rectangle 25">
            <a:extLst>
              <a:ext uri="{FF2B5EF4-FFF2-40B4-BE49-F238E27FC236}">
                <a16:creationId xmlns:a16="http://schemas.microsoft.com/office/drawing/2014/main" id="{A98170BC-8909-49DC-879A-96ACB004FDAC}"/>
              </a:ext>
            </a:extLst>
          </p:cNvPr>
          <p:cNvSpPr/>
          <p:nvPr/>
        </p:nvSpPr>
        <p:spPr>
          <a:xfrm>
            <a:off x="5090231"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a:extLst>
              <a:ext uri="{FF2B5EF4-FFF2-40B4-BE49-F238E27FC236}">
                <a16:creationId xmlns:a16="http://schemas.microsoft.com/office/drawing/2014/main" id="{1AEB89CF-C4A2-49E4-B6AA-6FF3196B1770}"/>
              </a:ext>
            </a:extLst>
          </p:cNvPr>
          <p:cNvSpPr/>
          <p:nvPr/>
        </p:nvSpPr>
        <p:spPr>
          <a:xfrm>
            <a:off x="638060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a:extLst>
              <a:ext uri="{FF2B5EF4-FFF2-40B4-BE49-F238E27FC236}">
                <a16:creationId xmlns:a16="http://schemas.microsoft.com/office/drawing/2014/main" id="{7CECC2B1-CD86-491E-94B0-D9D7D493D37F}"/>
              </a:ext>
            </a:extLst>
          </p:cNvPr>
          <p:cNvSpPr/>
          <p:nvPr/>
        </p:nvSpPr>
        <p:spPr>
          <a:xfrm>
            <a:off x="718661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a:extLst>
              <a:ext uri="{FF2B5EF4-FFF2-40B4-BE49-F238E27FC236}">
                <a16:creationId xmlns:a16="http://schemas.microsoft.com/office/drawing/2014/main" id="{888B5D18-2462-4520-A113-52C185A8434D}"/>
              </a:ext>
            </a:extLst>
          </p:cNvPr>
          <p:cNvSpPr/>
          <p:nvPr/>
        </p:nvSpPr>
        <p:spPr>
          <a:xfrm>
            <a:off x="5418896"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a:extLst>
              <a:ext uri="{FF2B5EF4-FFF2-40B4-BE49-F238E27FC236}">
                <a16:creationId xmlns:a16="http://schemas.microsoft.com/office/drawing/2014/main" id="{76BE3655-CA88-45A7-AD4A-BBBB9DF8A0BA}"/>
              </a:ext>
            </a:extLst>
          </p:cNvPr>
          <p:cNvSpPr/>
          <p:nvPr/>
        </p:nvSpPr>
        <p:spPr>
          <a:xfrm>
            <a:off x="5930946"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a:extLst>
              <a:ext uri="{FF2B5EF4-FFF2-40B4-BE49-F238E27FC236}">
                <a16:creationId xmlns:a16="http://schemas.microsoft.com/office/drawing/2014/main" id="{C52578CE-77D7-4624-88A7-1C99640DBB70}"/>
              </a:ext>
            </a:extLst>
          </p:cNvPr>
          <p:cNvSpPr/>
          <p:nvPr/>
        </p:nvSpPr>
        <p:spPr>
          <a:xfrm>
            <a:off x="6119423" y="217725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ectangle 31">
            <a:extLst>
              <a:ext uri="{FF2B5EF4-FFF2-40B4-BE49-F238E27FC236}">
                <a16:creationId xmlns:a16="http://schemas.microsoft.com/office/drawing/2014/main" id="{C456ACF8-C523-4FDA-82C8-26868DA82991}"/>
              </a:ext>
            </a:extLst>
          </p:cNvPr>
          <p:cNvSpPr/>
          <p:nvPr/>
        </p:nvSpPr>
        <p:spPr>
          <a:xfrm>
            <a:off x="6097892"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3" name="Rectangle 32">
            <a:extLst>
              <a:ext uri="{FF2B5EF4-FFF2-40B4-BE49-F238E27FC236}">
                <a16:creationId xmlns:a16="http://schemas.microsoft.com/office/drawing/2014/main" id="{85E453DF-B7B5-4CD6-9F42-0AC089A15D5F}"/>
              </a:ext>
            </a:extLst>
          </p:cNvPr>
          <p:cNvSpPr/>
          <p:nvPr/>
        </p:nvSpPr>
        <p:spPr>
          <a:xfrm>
            <a:off x="7148517" y="140687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4" name="Rectangle 33">
            <a:extLst>
              <a:ext uri="{FF2B5EF4-FFF2-40B4-BE49-F238E27FC236}">
                <a16:creationId xmlns:a16="http://schemas.microsoft.com/office/drawing/2014/main" id="{DDC82F65-F6D9-4817-958B-C0A319EA8F23}"/>
              </a:ext>
            </a:extLst>
          </p:cNvPr>
          <p:cNvSpPr/>
          <p:nvPr/>
        </p:nvSpPr>
        <p:spPr>
          <a:xfrm>
            <a:off x="6649404"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5" name="Rectangle 34">
            <a:extLst>
              <a:ext uri="{FF2B5EF4-FFF2-40B4-BE49-F238E27FC236}">
                <a16:creationId xmlns:a16="http://schemas.microsoft.com/office/drawing/2014/main" id="{F04810D3-9DD0-4881-9849-A7ED12C40F07}"/>
              </a:ext>
            </a:extLst>
          </p:cNvPr>
          <p:cNvSpPr/>
          <p:nvPr/>
        </p:nvSpPr>
        <p:spPr>
          <a:xfrm>
            <a:off x="5074740" y="217515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6" name="Rectangle 35">
            <a:extLst>
              <a:ext uri="{FF2B5EF4-FFF2-40B4-BE49-F238E27FC236}">
                <a16:creationId xmlns:a16="http://schemas.microsoft.com/office/drawing/2014/main" id="{DB37D67A-2295-4024-A382-B3CC22E9D29F}"/>
              </a:ext>
            </a:extLst>
          </p:cNvPr>
          <p:cNvSpPr/>
          <p:nvPr/>
        </p:nvSpPr>
        <p:spPr>
          <a:xfrm>
            <a:off x="7043297" y="217606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7" name="Rectangle 36">
            <a:extLst>
              <a:ext uri="{FF2B5EF4-FFF2-40B4-BE49-F238E27FC236}">
                <a16:creationId xmlns:a16="http://schemas.microsoft.com/office/drawing/2014/main" id="{F4B11359-E899-4BCA-AE84-E529B63E9EC8}"/>
              </a:ext>
            </a:extLst>
          </p:cNvPr>
          <p:cNvSpPr/>
          <p:nvPr/>
        </p:nvSpPr>
        <p:spPr>
          <a:xfrm>
            <a:off x="5537053"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8" name="Rectangle 37">
            <a:extLst>
              <a:ext uri="{FF2B5EF4-FFF2-40B4-BE49-F238E27FC236}">
                <a16:creationId xmlns:a16="http://schemas.microsoft.com/office/drawing/2014/main" id="{C9279E19-D212-4941-9851-809B2464BDBC}"/>
              </a:ext>
            </a:extLst>
          </p:cNvPr>
          <p:cNvSpPr/>
          <p:nvPr/>
        </p:nvSpPr>
        <p:spPr>
          <a:xfrm>
            <a:off x="4418249" y="14027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9" name="Rectangle 38">
            <a:extLst>
              <a:ext uri="{FF2B5EF4-FFF2-40B4-BE49-F238E27FC236}">
                <a16:creationId xmlns:a16="http://schemas.microsoft.com/office/drawing/2014/main" id="{947BE8E3-D1DF-406D-850B-AB051F6BA247}"/>
              </a:ext>
            </a:extLst>
          </p:cNvPr>
          <p:cNvSpPr/>
          <p:nvPr/>
        </p:nvSpPr>
        <p:spPr>
          <a:xfrm>
            <a:off x="5073698" y="140226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0" name="Rectangle 39">
            <a:extLst>
              <a:ext uri="{FF2B5EF4-FFF2-40B4-BE49-F238E27FC236}">
                <a16:creationId xmlns:a16="http://schemas.microsoft.com/office/drawing/2014/main" id="{9FFF342E-EBB3-414F-91FD-F1DCE4029D97}"/>
              </a:ext>
            </a:extLst>
          </p:cNvPr>
          <p:cNvSpPr/>
          <p:nvPr/>
        </p:nvSpPr>
        <p:spPr>
          <a:xfrm>
            <a:off x="6454968"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1" name="Right Brace 40">
            <a:extLst>
              <a:ext uri="{FF2B5EF4-FFF2-40B4-BE49-F238E27FC236}">
                <a16:creationId xmlns:a16="http://schemas.microsoft.com/office/drawing/2014/main" id="{34FAF895-5463-4180-9A65-8A7FC9D97940}"/>
              </a:ext>
            </a:extLst>
          </p:cNvPr>
          <p:cNvSpPr/>
          <p:nvPr/>
        </p:nvSpPr>
        <p:spPr>
          <a:xfrm rot="5400000">
            <a:off x="5464013" y="949601"/>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42" name="TextBox 41">
            <a:extLst>
              <a:ext uri="{FF2B5EF4-FFF2-40B4-BE49-F238E27FC236}">
                <a16:creationId xmlns:a16="http://schemas.microsoft.com/office/drawing/2014/main" id="{804971FE-8E19-44BE-9176-4A1B32B27A03}"/>
              </a:ext>
            </a:extLst>
          </p:cNvPr>
          <p:cNvSpPr txBox="1"/>
          <p:nvPr/>
        </p:nvSpPr>
        <p:spPr>
          <a:xfrm>
            <a:off x="5298747" y="561393"/>
            <a:ext cx="1143000" cy="400110"/>
          </a:xfrm>
          <a:prstGeom prst="rect">
            <a:avLst/>
          </a:prstGeom>
          <a:noFill/>
          <a:ln>
            <a:solidFill>
              <a:schemeClr val="bg1"/>
            </a:solidFill>
          </a:ln>
        </p:spPr>
        <p:txBody>
          <a:bodyPr wrap="square" rtlCol="0">
            <a:spAutoFit/>
          </a:bodyPr>
          <a:lstStyle/>
          <a:p>
            <a:r>
              <a:rPr lang="en-US" sz="2000" dirty="0">
                <a:solidFill>
                  <a:schemeClr val="bg1"/>
                </a:solidFill>
              </a:rPr>
              <a:t>Train</a:t>
            </a:r>
          </a:p>
        </p:txBody>
      </p:sp>
    </p:spTree>
    <p:extLst>
      <p:ext uri="{BB962C8B-B14F-4D97-AF65-F5344CB8AC3E}">
        <p14:creationId xmlns:p14="http://schemas.microsoft.com/office/powerpoint/2010/main" val="333513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77000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Validation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710817"/>
            <a:ext cx="8021553" cy="609397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RMSE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MAE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correlation coefficient</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mean "distance" (n-D)  from standard</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probability-based: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Brier score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matrix-based: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 correctly classified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kappa</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weighted tau</a:t>
            </a:r>
            <a:endParaRPr lang="en-US" sz="3000" dirty="0"/>
          </a:p>
        </p:txBody>
      </p:sp>
    </p:spTree>
    <p:extLst>
      <p:ext uri="{BB962C8B-B14F-4D97-AF65-F5344CB8AC3E}">
        <p14:creationId xmlns:p14="http://schemas.microsoft.com/office/powerpoint/2010/main" val="194701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10421"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517064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standard error of estimates (SE)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prediction intervals (percentiles)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distance / contrast (e.g. soil color)</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Shannon entropy</a:t>
            </a: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index</a:t>
            </a:r>
            <a:endParaRPr lang="en-US" sz="3000"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63CC1E2-7364-2E16-64C8-3E4D90FE84CA}"/>
                  </a:ext>
                </a:extLst>
              </p:cNvPr>
              <p:cNvSpPr txBox="1"/>
              <p:nvPr/>
            </p:nvSpPr>
            <p:spPr>
              <a:xfrm>
                <a:off x="4906841" y="3705164"/>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3" name="TextBox 2">
                <a:extLst>
                  <a:ext uri="{FF2B5EF4-FFF2-40B4-BE49-F238E27FC236}">
                    <a16:creationId xmlns:a16="http://schemas.microsoft.com/office/drawing/2014/main" id="{963CC1E2-7364-2E16-64C8-3E4D90FE84CA}"/>
                  </a:ext>
                </a:extLst>
              </p:cNvPr>
              <p:cNvSpPr txBox="1">
                <a:spLocks noRot="1" noChangeAspect="1" noMove="1" noResize="1" noEditPoints="1" noAdjustHandles="1" noChangeArrowheads="1" noChangeShapeType="1" noTextEdit="1"/>
              </p:cNvSpPr>
              <p:nvPr/>
            </p:nvSpPr>
            <p:spPr>
              <a:xfrm>
                <a:off x="4906841" y="3705164"/>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B4B6A3B-4E7C-AEF4-4D10-DDCF1971F4C8}"/>
                  </a:ext>
                </a:extLst>
              </p:cNvPr>
              <p:cNvSpPr txBox="1"/>
              <p:nvPr/>
            </p:nvSpPr>
            <p:spPr>
              <a:xfrm>
                <a:off x="4563477" y="5845045"/>
                <a:ext cx="3517245" cy="33855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p:sp>
            <p:nvSpPr>
              <p:cNvPr id="4" name="TextBox 3">
                <a:extLst>
                  <a:ext uri="{FF2B5EF4-FFF2-40B4-BE49-F238E27FC236}">
                    <a16:creationId xmlns:a16="http://schemas.microsoft.com/office/drawing/2014/main" id="{3B4B6A3B-4E7C-AEF4-4D10-DDCF1971F4C8}"/>
                  </a:ext>
                </a:extLst>
              </p:cNvPr>
              <p:cNvSpPr txBox="1">
                <a:spLocks noRot="1" noChangeAspect="1" noMove="1" noResize="1" noEditPoints="1" noAdjustHandles="1" noChangeArrowheads="1" noChangeShapeType="1" noTextEdit="1"/>
              </p:cNvSpPr>
              <p:nvPr/>
            </p:nvSpPr>
            <p:spPr>
              <a:xfrm>
                <a:off x="4563477" y="5845045"/>
                <a:ext cx="3517245" cy="338554"/>
              </a:xfrm>
              <a:prstGeom prst="rect">
                <a:avLst/>
              </a:prstGeom>
              <a:blipFill>
                <a:blip r:embed="rId4"/>
                <a:stretch>
                  <a:fillRect l="-1386" b="-25455"/>
                </a:stretch>
              </a:blipFill>
            </p:spPr>
            <p:txBody>
              <a:bodyPr/>
              <a:lstStyle/>
              <a:p>
                <a:r>
                  <a:rPr lang="en-US">
                    <a:noFill/>
                  </a:rPr>
                  <a:t> </a:t>
                </a:r>
              </a:p>
            </p:txBody>
          </p:sp>
        </mc:Fallback>
      </mc:AlternateContent>
    </p:spTree>
    <p:extLst>
      <p:ext uri="{BB962C8B-B14F-4D97-AF65-F5344CB8AC3E}">
        <p14:creationId xmlns:p14="http://schemas.microsoft.com/office/powerpoint/2010/main" val="254004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5" name="Rectangle 4">
            <a:extLst>
              <a:ext uri="{FF2B5EF4-FFF2-40B4-BE49-F238E27FC236}">
                <a16:creationId xmlns:a16="http://schemas.microsoft.com/office/drawing/2014/main" id="{F4765A25-D624-4AAC-9F72-CD6084DC8B9D}"/>
              </a:ext>
            </a:extLst>
          </p:cNvPr>
          <p:cNvSpPr/>
          <p:nvPr/>
        </p:nvSpPr>
        <p:spPr>
          <a:xfrm>
            <a:off x="136188" y="607547"/>
            <a:ext cx="8871624" cy="6186309"/>
          </a:xfrm>
          <a:prstGeom prst="rect">
            <a:avLst/>
          </a:prstGeom>
        </p:spPr>
        <p:txBody>
          <a:bodyPr wrap="square">
            <a:spAutoFit/>
          </a:bodyPr>
          <a:lstStyle/>
          <a:p>
            <a:r>
              <a:rPr lang="en-US" dirty="0">
                <a:solidFill>
                  <a:schemeClr val="bg1"/>
                </a:solidFill>
                <a:latin typeface="Consolas" panose="020B0609020204030204" pitchFamily="49" charset="0"/>
              </a:rPr>
              <a:t>Linear Regression Model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ols</a:t>
            </a:r>
            <a:r>
              <a:rPr lang="en-US" dirty="0">
                <a:solidFill>
                  <a:schemeClr val="bg1"/>
                </a:solidFill>
                <a:latin typeface="Consolas" panose="020B0609020204030204" pitchFamily="49" charset="0"/>
              </a:rPr>
              <a:t>(formula = MAST ~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rcs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3), </a:t>
            </a:r>
          </a:p>
          <a:p>
            <a:r>
              <a:rPr lang="en-US" dirty="0">
                <a:solidFill>
                  <a:schemeClr val="bg1"/>
                </a:solidFill>
                <a:latin typeface="Consolas" panose="020B0609020204030204" pitchFamily="49" charset="0"/>
              </a:rPr>
              <a:t>     data = g, weights = weight, x = TRUE, y = TRUE)</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Model Likelihood     Discrimination    </a:t>
            </a:r>
          </a:p>
          <a:p>
            <a:r>
              <a:rPr lang="en-US" dirty="0">
                <a:solidFill>
                  <a:schemeClr val="bg1"/>
                </a:solidFill>
                <a:latin typeface="Consolas" panose="020B0609020204030204" pitchFamily="49" charset="0"/>
              </a:rPr>
              <a:t>                    Ratio Test           Indexes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Obs</a:t>
            </a:r>
            <a:r>
              <a:rPr lang="en-US" dirty="0">
                <a:solidFill>
                  <a:schemeClr val="bg1"/>
                </a:solidFill>
                <a:latin typeface="Consolas" panose="020B0609020204030204" pitchFamily="49" charset="0"/>
              </a:rPr>
              <a:t>     438    LR chi2    1265.63    R2       0.944    </a:t>
            </a:r>
          </a:p>
          <a:p>
            <a:r>
              <a:rPr lang="en-US" dirty="0">
                <a:solidFill>
                  <a:schemeClr val="bg1"/>
                </a:solidFill>
                <a:latin typeface="Consolas" panose="020B0609020204030204" pitchFamily="49" charset="0"/>
              </a:rPr>
              <a:t> sigma0.8428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    R2 adj   0.944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433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 chi2)  0.0000    g        3.519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Residuals</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Min      1Q  Median      3Q     Max </a:t>
            </a:r>
          </a:p>
          <a:p>
            <a:r>
              <a:rPr lang="en-US" dirty="0">
                <a:solidFill>
                  <a:schemeClr val="bg1"/>
                </a:solidFill>
                <a:latin typeface="Consolas" panose="020B0609020204030204" pitchFamily="49" charset="0"/>
              </a:rPr>
              <a:t> -2.0637 -0.4328 -0.1113  0.1300  4.0204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Coef</a:t>
            </a:r>
            <a:r>
              <a:rPr lang="en-US" dirty="0">
                <a:solidFill>
                  <a:schemeClr val="bg1"/>
                </a:solidFill>
                <a:latin typeface="Consolas" panose="020B0609020204030204" pitchFamily="49" charset="0"/>
              </a:rPr>
              <a:t>    S.E.   t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(&gt;|t|)</a:t>
            </a:r>
          </a:p>
          <a:p>
            <a:r>
              <a:rPr lang="en-US" dirty="0">
                <a:solidFill>
                  <a:schemeClr val="bg1"/>
                </a:solidFill>
                <a:latin typeface="Consolas" panose="020B0609020204030204" pitchFamily="49" charset="0"/>
              </a:rPr>
              <a:t> Intercept  15.5143 0.3832  40.49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0.0001 0.0000  18.90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-0.0621 0.0142  -4.38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-0.0057 0.0001 -46.14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0.0017 0.0002   9.09 &lt;0.0001</a:t>
            </a:r>
            <a:endParaRPr lang="en-US" dirty="0"/>
          </a:p>
        </p:txBody>
      </p:sp>
      <p:sp>
        <p:nvSpPr>
          <p:cNvPr id="6" name="Rectangle 5">
            <a:extLst>
              <a:ext uri="{FF2B5EF4-FFF2-40B4-BE49-F238E27FC236}">
                <a16:creationId xmlns:a16="http://schemas.microsoft.com/office/drawing/2014/main" id="{D76C6AB6-8700-4B4E-87A1-384E29B0C8B1}"/>
              </a:ext>
            </a:extLst>
          </p:cNvPr>
          <p:cNvSpPr/>
          <p:nvPr/>
        </p:nvSpPr>
        <p:spPr>
          <a:xfrm>
            <a:off x="247650" y="4905375"/>
            <a:ext cx="5381625" cy="18478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20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pic>
        <p:nvPicPr>
          <p:cNvPr id="11270" name="Picture 6">
            <a:extLst>
              <a:ext uri="{FF2B5EF4-FFF2-40B4-BE49-F238E27FC236}">
                <a16:creationId xmlns:a16="http://schemas.microsoft.com/office/drawing/2014/main" id="{A8F4B56F-AF61-4DA1-AAAB-C7DC170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350818"/>
            <a:ext cx="8312728" cy="4156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16E872-49C1-4FD3-8407-86A459CE2E7D}"/>
              </a:ext>
            </a:extLst>
          </p:cNvPr>
          <p:cNvSpPr/>
          <p:nvPr/>
        </p:nvSpPr>
        <p:spPr>
          <a:xfrm>
            <a:off x="2054953" y="5881121"/>
            <a:ext cx="4074898" cy="369332"/>
          </a:xfrm>
          <a:prstGeom prst="rect">
            <a:avLst/>
          </a:prstGeom>
        </p:spPr>
        <p:txBody>
          <a:bodyPr wrap="none">
            <a:spAutoFit/>
          </a:bodyPr>
          <a:lstStyle/>
          <a:p>
            <a:r>
              <a:rPr lang="en-US" dirty="0">
                <a:solidFill>
                  <a:schemeClr val="bg1"/>
                </a:solidFill>
                <a:latin typeface="Candara" panose="020E0502030303020204" pitchFamily="34" charset="0"/>
              </a:rPr>
              <a:t>MAST model for Yosemite National Park</a:t>
            </a:r>
            <a:endParaRPr lang="en-US" dirty="0"/>
          </a:p>
        </p:txBody>
      </p:sp>
    </p:spTree>
    <p:extLst>
      <p:ext uri="{BB962C8B-B14F-4D97-AF65-F5344CB8AC3E}">
        <p14:creationId xmlns:p14="http://schemas.microsoft.com/office/powerpoint/2010/main" val="322694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4" name="Rectangle 3">
            <a:extLst>
              <a:ext uri="{FF2B5EF4-FFF2-40B4-BE49-F238E27FC236}">
                <a16:creationId xmlns:a16="http://schemas.microsoft.com/office/drawing/2014/main" id="{7816E872-49C1-4FD3-8407-86A459CE2E7D}"/>
              </a:ext>
            </a:extLst>
          </p:cNvPr>
          <p:cNvSpPr/>
          <p:nvPr/>
        </p:nvSpPr>
        <p:spPr>
          <a:xfrm>
            <a:off x="1321622" y="6040638"/>
            <a:ext cx="5787162" cy="369332"/>
          </a:xfrm>
          <a:prstGeom prst="rect">
            <a:avLst/>
          </a:prstGeom>
        </p:spPr>
        <p:txBody>
          <a:bodyPr wrap="none">
            <a:spAutoFit/>
          </a:bodyPr>
          <a:lstStyle/>
          <a:p>
            <a:r>
              <a:rPr lang="en-US" dirty="0">
                <a:solidFill>
                  <a:schemeClr val="bg1"/>
                </a:solidFill>
                <a:latin typeface="Candara" panose="020E0502030303020204" pitchFamily="34" charset="0"/>
              </a:rPr>
              <a:t>Daily soil temperature model from Sequoia Kings Canyon</a:t>
            </a:r>
            <a:endParaRPr lang="en-US" dirty="0"/>
          </a:p>
        </p:txBody>
      </p:sp>
      <p:grpSp>
        <p:nvGrpSpPr>
          <p:cNvPr id="3" name="Group 2">
            <a:extLst>
              <a:ext uri="{FF2B5EF4-FFF2-40B4-BE49-F238E27FC236}">
                <a16:creationId xmlns:a16="http://schemas.microsoft.com/office/drawing/2014/main" id="{59F9A72B-E335-4FA3-B380-3543D4A8C6C4}"/>
              </a:ext>
            </a:extLst>
          </p:cNvPr>
          <p:cNvGrpSpPr/>
          <p:nvPr/>
        </p:nvGrpSpPr>
        <p:grpSpPr>
          <a:xfrm>
            <a:off x="74840" y="1058433"/>
            <a:ext cx="8908558" cy="4531319"/>
            <a:chOff x="12044234" y="27460928"/>
            <a:chExt cx="14658287" cy="7455906"/>
          </a:xfrm>
        </p:grpSpPr>
        <p:pic>
          <p:nvPicPr>
            <p:cNvPr id="22" name="Picture 21">
              <a:extLst>
                <a:ext uri="{FF2B5EF4-FFF2-40B4-BE49-F238E27FC236}">
                  <a16:creationId xmlns:a16="http://schemas.microsoft.com/office/drawing/2014/main" id="{176BEC79-369E-448E-A39B-4A6580FEE8D8}"/>
                </a:ext>
              </a:extLst>
            </p:cNvPr>
            <p:cNvPicPr>
              <a:picLocks noChangeAspect="1"/>
            </p:cNvPicPr>
            <p:nvPr/>
          </p:nvPicPr>
          <p:blipFill>
            <a:blip r:embed="rId3"/>
            <a:stretch>
              <a:fillRect/>
            </a:stretch>
          </p:blipFill>
          <p:spPr>
            <a:xfrm>
              <a:off x="12044234" y="27460928"/>
              <a:ext cx="14658287" cy="7455906"/>
            </a:xfrm>
            <a:prstGeom prst="rect">
              <a:avLst/>
            </a:prstGeom>
          </p:spPr>
        </p:pic>
        <p:sp>
          <p:nvSpPr>
            <p:cNvPr id="23" name="Rectangle 22">
              <a:extLst>
                <a:ext uri="{FF2B5EF4-FFF2-40B4-BE49-F238E27FC236}">
                  <a16:creationId xmlns:a16="http://schemas.microsoft.com/office/drawing/2014/main" id="{3BD9A33F-08DD-4F21-BD9F-D8EFC214A426}"/>
                </a:ext>
              </a:extLst>
            </p:cNvPr>
            <p:cNvSpPr/>
            <p:nvPr/>
          </p:nvSpPr>
          <p:spPr>
            <a:xfrm>
              <a:off x="19438304" y="29707143"/>
              <a:ext cx="1786066" cy="430887"/>
            </a:xfrm>
            <a:prstGeom prst="rect">
              <a:avLst/>
            </a:prstGeom>
          </p:spPr>
          <p:txBody>
            <a:bodyPr wrap="none">
              <a:spAutoFit/>
            </a:bodyPr>
            <a:lstStyle/>
            <a:p>
              <a:r>
                <a:rPr lang="en-US" sz="2200" dirty="0">
                  <a:solidFill>
                    <a:srgbClr val="FF0000"/>
                  </a:solidFill>
                </a:rPr>
                <a:t>“cool slopes”</a:t>
              </a:r>
            </a:p>
          </p:txBody>
        </p:sp>
        <p:sp>
          <p:nvSpPr>
            <p:cNvPr id="24" name="Rectangle 23">
              <a:extLst>
                <a:ext uri="{FF2B5EF4-FFF2-40B4-BE49-F238E27FC236}">
                  <a16:creationId xmlns:a16="http://schemas.microsoft.com/office/drawing/2014/main" id="{821B14B1-4ECD-4C77-807C-487E2A49D31D}"/>
                </a:ext>
              </a:extLst>
            </p:cNvPr>
            <p:cNvSpPr/>
            <p:nvPr/>
          </p:nvSpPr>
          <p:spPr>
            <a:xfrm>
              <a:off x="23230272" y="28354198"/>
              <a:ext cx="1661031" cy="430887"/>
            </a:xfrm>
            <a:prstGeom prst="rect">
              <a:avLst/>
            </a:prstGeom>
          </p:spPr>
          <p:txBody>
            <a:bodyPr wrap="none">
              <a:spAutoFit/>
            </a:bodyPr>
            <a:lstStyle/>
            <a:p>
              <a:r>
                <a:rPr lang="en-US" sz="2200" dirty="0">
                  <a:solidFill>
                    <a:srgbClr val="FF0000"/>
                  </a:solidFill>
                </a:rPr>
                <a:t>“hot slopes”</a:t>
              </a:r>
            </a:p>
          </p:txBody>
        </p:sp>
        <p:sp>
          <p:nvSpPr>
            <p:cNvPr id="25" name="Rectangle 24">
              <a:extLst>
                <a:ext uri="{FF2B5EF4-FFF2-40B4-BE49-F238E27FC236}">
                  <a16:creationId xmlns:a16="http://schemas.microsoft.com/office/drawing/2014/main" id="{D9CD7362-07C4-415A-B85A-B21129CEFC77}"/>
                </a:ext>
              </a:extLst>
            </p:cNvPr>
            <p:cNvSpPr/>
            <p:nvPr/>
          </p:nvSpPr>
          <p:spPr>
            <a:xfrm>
              <a:off x="22104047" y="33143056"/>
              <a:ext cx="2603598" cy="430887"/>
            </a:xfrm>
            <a:prstGeom prst="rect">
              <a:avLst/>
            </a:prstGeom>
          </p:spPr>
          <p:txBody>
            <a:bodyPr wrap="none">
              <a:spAutoFit/>
            </a:bodyPr>
            <a:lstStyle/>
            <a:p>
              <a:r>
                <a:rPr lang="en-US" sz="2200" dirty="0">
                  <a:solidFill>
                    <a:srgbClr val="FF0000"/>
                  </a:solidFill>
                </a:rPr>
                <a:t>“cold air drainages”</a:t>
              </a:r>
            </a:p>
          </p:txBody>
        </p:sp>
        <p:sp>
          <p:nvSpPr>
            <p:cNvPr id="26" name="Rectangle 25">
              <a:extLst>
                <a:ext uri="{FF2B5EF4-FFF2-40B4-BE49-F238E27FC236}">
                  <a16:creationId xmlns:a16="http://schemas.microsoft.com/office/drawing/2014/main" id="{12DF36CC-8516-46F6-A1D0-728E10E0C1A2}"/>
                </a:ext>
              </a:extLst>
            </p:cNvPr>
            <p:cNvSpPr/>
            <p:nvPr/>
          </p:nvSpPr>
          <p:spPr>
            <a:xfrm>
              <a:off x="19375415" y="31712231"/>
              <a:ext cx="2728632" cy="430887"/>
            </a:xfrm>
            <a:prstGeom prst="rect">
              <a:avLst/>
            </a:prstGeom>
          </p:spPr>
          <p:txBody>
            <a:bodyPr wrap="none">
              <a:spAutoFit/>
            </a:bodyPr>
            <a:lstStyle/>
            <a:p>
              <a:r>
                <a:rPr lang="en-US" sz="2200" dirty="0">
                  <a:solidFill>
                    <a:srgbClr val="FF0000"/>
                  </a:solidFill>
                </a:rPr>
                <a:t>“summits/shoulders”</a:t>
              </a:r>
            </a:p>
          </p:txBody>
        </p:sp>
        <p:sp>
          <p:nvSpPr>
            <p:cNvPr id="27" name="Rectangle 26">
              <a:extLst>
                <a:ext uri="{FF2B5EF4-FFF2-40B4-BE49-F238E27FC236}">
                  <a16:creationId xmlns:a16="http://schemas.microsoft.com/office/drawing/2014/main" id="{28EB1039-252D-49F4-AEAA-C9B744B4C020}"/>
                </a:ext>
              </a:extLst>
            </p:cNvPr>
            <p:cNvSpPr/>
            <p:nvPr/>
          </p:nvSpPr>
          <p:spPr>
            <a:xfrm>
              <a:off x="16346484" y="28354199"/>
              <a:ext cx="1394934" cy="430887"/>
            </a:xfrm>
            <a:prstGeom prst="rect">
              <a:avLst/>
            </a:prstGeom>
          </p:spPr>
          <p:txBody>
            <a:bodyPr wrap="none">
              <a:spAutoFit/>
            </a:bodyPr>
            <a:lstStyle/>
            <a:p>
              <a:r>
                <a:rPr lang="en-US" sz="2200" dirty="0">
                  <a:solidFill>
                    <a:srgbClr val="FF0000"/>
                  </a:solidFill>
                </a:rPr>
                <a:t>“summer”</a:t>
              </a:r>
            </a:p>
          </p:txBody>
        </p:sp>
        <p:sp>
          <p:nvSpPr>
            <p:cNvPr id="28" name="Rectangle 27">
              <a:extLst>
                <a:ext uri="{FF2B5EF4-FFF2-40B4-BE49-F238E27FC236}">
                  <a16:creationId xmlns:a16="http://schemas.microsoft.com/office/drawing/2014/main" id="{5363A3A0-9CCC-4FDE-8372-65F1FDD5295A}"/>
                </a:ext>
              </a:extLst>
            </p:cNvPr>
            <p:cNvSpPr/>
            <p:nvPr/>
          </p:nvSpPr>
          <p:spPr>
            <a:xfrm>
              <a:off x="12741037" y="29455459"/>
              <a:ext cx="1127232" cy="430887"/>
            </a:xfrm>
            <a:prstGeom prst="rect">
              <a:avLst/>
            </a:prstGeom>
          </p:spPr>
          <p:txBody>
            <a:bodyPr wrap="none">
              <a:spAutoFit/>
            </a:bodyPr>
            <a:lstStyle/>
            <a:p>
              <a:r>
                <a:rPr lang="en-US" sz="2200" dirty="0">
                  <a:solidFill>
                    <a:srgbClr val="FF0000"/>
                  </a:solidFill>
                </a:rPr>
                <a:t>“winter”</a:t>
              </a:r>
            </a:p>
          </p:txBody>
        </p:sp>
        <p:sp>
          <p:nvSpPr>
            <p:cNvPr id="29" name="Rectangle 28">
              <a:extLst>
                <a:ext uri="{FF2B5EF4-FFF2-40B4-BE49-F238E27FC236}">
                  <a16:creationId xmlns:a16="http://schemas.microsoft.com/office/drawing/2014/main" id="{145F18CF-CC4B-44A9-8C8E-C40B4A93CCE6}"/>
                </a:ext>
              </a:extLst>
            </p:cNvPr>
            <p:cNvSpPr/>
            <p:nvPr/>
          </p:nvSpPr>
          <p:spPr>
            <a:xfrm>
              <a:off x="12858115" y="32311764"/>
              <a:ext cx="1330814" cy="430887"/>
            </a:xfrm>
            <a:prstGeom prst="rect">
              <a:avLst/>
            </a:prstGeom>
          </p:spPr>
          <p:txBody>
            <a:bodyPr wrap="none">
              <a:spAutoFit/>
            </a:bodyPr>
            <a:lstStyle/>
            <a:p>
              <a:r>
                <a:rPr lang="en-US" sz="2200" dirty="0">
                  <a:solidFill>
                    <a:srgbClr val="FF0000"/>
                  </a:solidFill>
                </a:rPr>
                <a:t>“foothills”</a:t>
              </a:r>
            </a:p>
          </p:txBody>
        </p:sp>
        <p:sp>
          <p:nvSpPr>
            <p:cNvPr id="30" name="Rectangle 29">
              <a:extLst>
                <a:ext uri="{FF2B5EF4-FFF2-40B4-BE49-F238E27FC236}">
                  <a16:creationId xmlns:a16="http://schemas.microsoft.com/office/drawing/2014/main" id="{30BFCFF8-6248-4CF1-996B-E72344783D45}"/>
                </a:ext>
              </a:extLst>
            </p:cNvPr>
            <p:cNvSpPr/>
            <p:nvPr/>
          </p:nvSpPr>
          <p:spPr>
            <a:xfrm>
              <a:off x="14986565" y="32927613"/>
              <a:ext cx="1677062" cy="430887"/>
            </a:xfrm>
            <a:prstGeom prst="rect">
              <a:avLst/>
            </a:prstGeom>
          </p:spPr>
          <p:txBody>
            <a:bodyPr wrap="none">
              <a:spAutoFit/>
            </a:bodyPr>
            <a:lstStyle/>
            <a:p>
              <a:r>
                <a:rPr lang="en-US" sz="2200" dirty="0">
                  <a:solidFill>
                    <a:srgbClr val="FF0000"/>
                  </a:solidFill>
                </a:rPr>
                <a:t>“mountains”</a:t>
              </a:r>
            </a:p>
          </p:txBody>
        </p:sp>
        <p:sp>
          <p:nvSpPr>
            <p:cNvPr id="31" name="Rectangle 30">
              <a:extLst>
                <a:ext uri="{FF2B5EF4-FFF2-40B4-BE49-F238E27FC236}">
                  <a16:creationId xmlns:a16="http://schemas.microsoft.com/office/drawing/2014/main" id="{48219CCC-FFFA-4AA1-B31A-1CA1A2D70BA1}"/>
                </a:ext>
              </a:extLst>
            </p:cNvPr>
            <p:cNvSpPr/>
            <p:nvPr/>
          </p:nvSpPr>
          <p:spPr>
            <a:xfrm>
              <a:off x="17994689" y="32789101"/>
              <a:ext cx="1127232" cy="430887"/>
            </a:xfrm>
            <a:prstGeom prst="rect">
              <a:avLst/>
            </a:prstGeom>
          </p:spPr>
          <p:txBody>
            <a:bodyPr wrap="none">
              <a:spAutoFit/>
            </a:bodyPr>
            <a:lstStyle/>
            <a:p>
              <a:r>
                <a:rPr lang="en-US" sz="2200" dirty="0">
                  <a:solidFill>
                    <a:srgbClr val="FF0000"/>
                  </a:solidFill>
                </a:rPr>
                <a:t>“alpine”</a:t>
              </a:r>
            </a:p>
          </p:txBody>
        </p:sp>
      </p:grpSp>
    </p:spTree>
    <p:extLst>
      <p:ext uri="{BB962C8B-B14F-4D97-AF65-F5344CB8AC3E}">
        <p14:creationId xmlns:p14="http://schemas.microsoft.com/office/powerpoint/2010/main" val="142198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pic>
        <p:nvPicPr>
          <p:cNvPr id="5" name="Picture 4">
            <a:extLst>
              <a:ext uri="{FF2B5EF4-FFF2-40B4-BE49-F238E27FC236}">
                <a16:creationId xmlns:a16="http://schemas.microsoft.com/office/drawing/2014/main" id="{507E9848-6176-4CBF-9E5A-D30692F6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792"/>
            <a:ext cx="9144000" cy="3488416"/>
          </a:xfrm>
          <a:prstGeom prst="rect">
            <a:avLst/>
          </a:prstGeom>
        </p:spPr>
      </p:pic>
      <p:sp>
        <p:nvSpPr>
          <p:cNvPr id="33" name="Rectangle 32">
            <a:extLst>
              <a:ext uri="{FF2B5EF4-FFF2-40B4-BE49-F238E27FC236}">
                <a16:creationId xmlns:a16="http://schemas.microsoft.com/office/drawing/2014/main" id="{3C692327-0508-46A0-8BE7-0598006398CE}"/>
              </a:ext>
            </a:extLst>
          </p:cNvPr>
          <p:cNvSpPr/>
          <p:nvPr/>
        </p:nvSpPr>
        <p:spPr>
          <a:xfrm>
            <a:off x="1013804" y="5723766"/>
            <a:ext cx="7271542" cy="369332"/>
          </a:xfrm>
          <a:prstGeom prst="rect">
            <a:avLst/>
          </a:prstGeom>
        </p:spPr>
        <p:txBody>
          <a:bodyPr wrap="none">
            <a:spAutoFit/>
          </a:bodyPr>
          <a:lstStyle/>
          <a:p>
            <a:r>
              <a:rPr lang="en-US" dirty="0">
                <a:solidFill>
                  <a:schemeClr val="bg1"/>
                </a:solidFill>
                <a:latin typeface="Candara" panose="020E0502030303020204" pitchFamily="34" charset="0"/>
              </a:rPr>
              <a:t>most future applications of statistical modeling (DSM) will be </a:t>
            </a:r>
            <a:r>
              <a:rPr lang="en-US" i="1" dirty="0">
                <a:solidFill>
                  <a:schemeClr val="bg1"/>
                </a:solidFill>
                <a:latin typeface="Candara" panose="020E0502030303020204" pitchFamily="34" charset="0"/>
              </a:rPr>
              <a:t>class-based</a:t>
            </a:r>
            <a:endParaRPr lang="en-US" i="1" dirty="0"/>
          </a:p>
        </p:txBody>
      </p:sp>
    </p:spTree>
    <p:extLst>
      <p:ext uri="{BB962C8B-B14F-4D97-AF65-F5344CB8AC3E}">
        <p14:creationId xmlns:p14="http://schemas.microsoft.com/office/powerpoint/2010/main" val="33621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sp>
        <p:nvSpPr>
          <p:cNvPr id="33" name="Rectangle 32">
            <a:extLst>
              <a:ext uri="{FF2B5EF4-FFF2-40B4-BE49-F238E27FC236}">
                <a16:creationId xmlns:a16="http://schemas.microsoft.com/office/drawing/2014/main" id="{3C692327-0508-46A0-8BE7-0598006398CE}"/>
              </a:ext>
            </a:extLst>
          </p:cNvPr>
          <p:cNvSpPr/>
          <p:nvPr/>
        </p:nvSpPr>
        <p:spPr>
          <a:xfrm>
            <a:off x="0" y="6488668"/>
            <a:ext cx="5314275" cy="369332"/>
          </a:xfrm>
          <a:prstGeom prst="rect">
            <a:avLst/>
          </a:prstGeom>
        </p:spPr>
        <p:txBody>
          <a:bodyPr wrap="none">
            <a:spAutoFit/>
          </a:bodyPr>
          <a:lstStyle/>
          <a:p>
            <a:r>
              <a:rPr lang="en-US" i="1" dirty="0">
                <a:solidFill>
                  <a:schemeClr val="bg1"/>
                </a:solidFill>
                <a:latin typeface="Candara" panose="020E0502030303020204" pitchFamily="34" charset="0"/>
              </a:rPr>
              <a:t>Results from Sequoia-Kings Canyon (CA792) DSM study.</a:t>
            </a:r>
            <a:endParaRPr lang="en-US" i="1" dirty="0"/>
          </a:p>
        </p:txBody>
      </p:sp>
      <p:pic>
        <p:nvPicPr>
          <p:cNvPr id="4" name="Picture 3">
            <a:extLst>
              <a:ext uri="{FF2B5EF4-FFF2-40B4-BE49-F238E27FC236}">
                <a16:creationId xmlns:a16="http://schemas.microsoft.com/office/drawing/2014/main" id="{840CB776-B04B-44DD-8C82-8817FEFAD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9" y="1069400"/>
            <a:ext cx="4408527" cy="4408527"/>
          </a:xfrm>
          <a:prstGeom prst="rect">
            <a:avLst/>
          </a:prstGeom>
        </p:spPr>
      </p:pic>
      <p:pic>
        <p:nvPicPr>
          <p:cNvPr id="7" name="Picture 6">
            <a:extLst>
              <a:ext uri="{FF2B5EF4-FFF2-40B4-BE49-F238E27FC236}">
                <a16:creationId xmlns:a16="http://schemas.microsoft.com/office/drawing/2014/main" id="{97C4441D-3BCE-4897-B061-E4D1F8819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246" y="1069399"/>
            <a:ext cx="4408527" cy="4408527"/>
          </a:xfrm>
          <a:prstGeom prst="rect">
            <a:avLst/>
          </a:prstGeom>
        </p:spPr>
      </p:pic>
    </p:spTree>
    <p:extLst>
      <p:ext uri="{BB962C8B-B14F-4D97-AF65-F5344CB8AC3E}">
        <p14:creationId xmlns:p14="http://schemas.microsoft.com/office/powerpoint/2010/main" val="2857696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317586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5 Minute Break</a:t>
            </a:r>
          </a:p>
        </p:txBody>
      </p:sp>
      <p:pic>
        <p:nvPicPr>
          <p:cNvPr id="4" name="Picture 3">
            <a:extLst>
              <a:ext uri="{FF2B5EF4-FFF2-40B4-BE49-F238E27FC236}">
                <a16:creationId xmlns:a16="http://schemas.microsoft.com/office/drawing/2014/main" id="{E42DC240-9B35-F787-A2A0-886C24793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8254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7170" name="Picture 2" descr="Theoretical limits on entropy and CI values as a function of equal-class probability. Essentially the lower limit on *certainty* given an equally-probably guess.">
            <a:extLst>
              <a:ext uri="{FF2B5EF4-FFF2-40B4-BE49-F238E27FC236}">
                <a16:creationId xmlns:a16="http://schemas.microsoft.com/office/drawing/2014/main" id="{7FD55FC3-3786-495B-9D9F-C2972D6B0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432360"/>
            <a:ext cx="8312728" cy="4749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5"/>
                <a:stretch>
                  <a:fillRect l="-1386" b="-23214"/>
                </a:stretch>
              </a:blipFill>
            </p:spPr>
            <p:txBody>
              <a:bodyPr/>
              <a:lstStyle/>
              <a:p>
                <a:r>
                  <a:rPr lang="en-US">
                    <a:noFill/>
                  </a:rPr>
                  <a:t> </a:t>
                </a:r>
              </a:p>
            </p:txBody>
          </p:sp>
        </mc:Fallback>
      </mc:AlternateContent>
    </p:spTree>
    <p:extLst>
      <p:ext uri="{BB962C8B-B14F-4D97-AF65-F5344CB8AC3E}">
        <p14:creationId xmlns:p14="http://schemas.microsoft.com/office/powerpoint/2010/main" val="115908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2AF8B482-3339-4EAF-A1F4-A45722595E95}"/>
              </a:ext>
            </a:extLst>
          </p:cNvPr>
          <p:cNvSpPr txBox="1">
            <a:spLocks noChangeArrowheads="1"/>
          </p:cNvSpPr>
          <p:nvPr/>
        </p:nvSpPr>
        <p:spPr>
          <a:xfrm>
            <a:off x="457200" y="1219200"/>
            <a:ext cx="8229600" cy="5120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dirty="0">
                <a:solidFill>
                  <a:schemeClr val="bg1"/>
                </a:solidFill>
                <a:latin typeface="Candara" panose="020E0502030303020204" pitchFamily="34" charset="0"/>
              </a:rPr>
              <a:t>Uncertainty arises when we are not sure about the ‘true’ state of the environment; it is an expression of confidence based on limited knowledge</a:t>
            </a:r>
          </a:p>
          <a:p>
            <a:pPr algn="l">
              <a:spcAft>
                <a:spcPts val="600"/>
              </a:spcAft>
            </a:pPr>
            <a:r>
              <a:rPr lang="en-US" dirty="0">
                <a:solidFill>
                  <a:schemeClr val="bg1"/>
                </a:solidFill>
                <a:latin typeface="Candara" panose="020E0502030303020204" pitchFamily="34" charset="0"/>
              </a:rPr>
              <a:t>Uncertainty is an </a:t>
            </a:r>
            <a:r>
              <a:rPr lang="en-US" b="1" dirty="0">
                <a:solidFill>
                  <a:schemeClr val="bg1"/>
                </a:solidFill>
                <a:latin typeface="Candara" panose="020E0502030303020204" pitchFamily="34" charset="0"/>
              </a:rPr>
              <a:t>acknowledgement of error</a:t>
            </a:r>
            <a:r>
              <a:rPr lang="en-US" dirty="0">
                <a:solidFill>
                  <a:schemeClr val="bg1"/>
                </a:solidFill>
                <a:latin typeface="Candara" panose="020E0502030303020204" pitchFamily="34" charset="0"/>
              </a:rPr>
              <a:t>: we are aware that our representation of reality may differ from reality and express this by being uncertain</a:t>
            </a:r>
          </a:p>
          <a:p>
            <a:pPr algn="l">
              <a:spcAft>
                <a:spcPts val="600"/>
              </a:spcAft>
            </a:pPr>
            <a:r>
              <a:rPr lang="en-US" dirty="0">
                <a:solidFill>
                  <a:schemeClr val="bg1"/>
                </a:solidFill>
                <a:latin typeface="Candara" panose="020E0502030303020204" pitchFamily="34" charset="0"/>
              </a:rPr>
              <a:t>Uncertainty is </a:t>
            </a:r>
            <a:r>
              <a:rPr lang="en-US" b="1" dirty="0">
                <a:solidFill>
                  <a:schemeClr val="bg1"/>
                </a:solidFill>
                <a:latin typeface="Candara" panose="020E0502030303020204" pitchFamily="34" charset="0"/>
              </a:rPr>
              <a:t>subjective</a:t>
            </a:r>
            <a:r>
              <a:rPr lang="en-US" dirty="0">
                <a:solidFill>
                  <a:schemeClr val="bg1"/>
                </a:solidFill>
                <a:latin typeface="Candara" panose="020E0502030303020204" pitchFamily="34" charset="0"/>
              </a:rPr>
              <a:t>; one person can be more uncertain than another</a:t>
            </a:r>
          </a:p>
          <a:p>
            <a:pPr algn="l">
              <a:spcAft>
                <a:spcPts val="600"/>
              </a:spcAft>
            </a:pPr>
            <a:r>
              <a:rPr lang="en-US" dirty="0">
                <a:solidFill>
                  <a:schemeClr val="bg1"/>
                </a:solidFill>
                <a:latin typeface="Candara" panose="020E0502030303020204" pitchFamily="34" charset="0"/>
              </a:rPr>
              <a:t>In the presence of uncertainty, </a:t>
            </a:r>
            <a:r>
              <a:rPr lang="en-US" b="1" dirty="0">
                <a:solidFill>
                  <a:schemeClr val="bg1"/>
                </a:solidFill>
                <a:latin typeface="Candara" panose="020E0502030303020204" pitchFamily="34" charset="0"/>
              </a:rPr>
              <a:t>we cannot identify a true ‘reality’</a:t>
            </a:r>
            <a:r>
              <a:rPr lang="en-US" dirty="0">
                <a:solidFill>
                  <a:schemeClr val="bg1"/>
                </a:solidFill>
                <a:latin typeface="Candara" panose="020E0502030303020204" pitchFamily="34" charset="0"/>
              </a:rPr>
              <a:t>.  But perhaps we can identify all possible realities and a probability for each one.</a:t>
            </a:r>
          </a:p>
        </p:txBody>
      </p:sp>
      <p:sp>
        <p:nvSpPr>
          <p:cNvPr id="10" name="TextBox 9">
            <a:extLst>
              <a:ext uri="{FF2B5EF4-FFF2-40B4-BE49-F238E27FC236}">
                <a16:creationId xmlns:a16="http://schemas.microsoft.com/office/drawing/2014/main" id="{7F802426-8EB4-4C22-8C88-604555AAC5F0}"/>
              </a:ext>
            </a:extLst>
          </p:cNvPr>
          <p:cNvSpPr txBox="1"/>
          <p:nvPr/>
        </p:nvSpPr>
        <p:spPr>
          <a:xfrm>
            <a:off x="7190517" y="6457890"/>
            <a:ext cx="1953483" cy="400110"/>
          </a:xfrm>
          <a:prstGeom prst="rect">
            <a:avLst/>
          </a:prstGeom>
          <a:noFill/>
        </p:spPr>
        <p:txBody>
          <a:bodyPr wrap="none" rtlCol="0">
            <a:spAutoFit/>
          </a:bodyPr>
          <a:lstStyle/>
          <a:p>
            <a:pPr marL="0" lvl="1"/>
            <a:r>
              <a:rPr lang="en-US" sz="2000" dirty="0" err="1">
                <a:solidFill>
                  <a:schemeClr val="bg1"/>
                </a:solidFill>
                <a:effectLst>
                  <a:outerShdw blurRad="38100" dist="38100" dir="2700000" algn="tl">
                    <a:srgbClr val="000000">
                      <a:alpha val="43137"/>
                    </a:srgbClr>
                  </a:outerShdw>
                </a:effectLst>
                <a:latin typeface="Candara" panose="020E0502030303020204" pitchFamily="34" charset="0"/>
              </a:rPr>
              <a:t>Heuvelink</a:t>
            </a:r>
            <a:r>
              <a:rPr lang="en-US" sz="2000" dirty="0">
                <a:solidFill>
                  <a:schemeClr val="bg1"/>
                </a:solidFill>
                <a:effectLst>
                  <a:outerShdw blurRad="38100" dist="38100" dir="2700000" algn="tl">
                    <a:srgbClr val="000000">
                      <a:alpha val="43137"/>
                    </a:srgbClr>
                  </a:outerShdw>
                </a:effectLst>
                <a:latin typeface="Candara" panose="020E0502030303020204" pitchFamily="34" charset="0"/>
              </a:rPr>
              <a:t> (2012)</a:t>
            </a:r>
          </a:p>
        </p:txBody>
      </p:sp>
      <p:sp>
        <p:nvSpPr>
          <p:cNvPr id="11" name="TextBox 10">
            <a:extLst>
              <a:ext uri="{FF2B5EF4-FFF2-40B4-BE49-F238E27FC236}">
                <a16:creationId xmlns:a16="http://schemas.microsoft.com/office/drawing/2014/main" id="{94F7AF02-97E2-4C34-A6BC-ADE93CE4F163}"/>
              </a:ext>
            </a:extLst>
          </p:cNvPr>
          <p:cNvSpPr txBox="1"/>
          <p:nvPr/>
        </p:nvSpPr>
        <p:spPr>
          <a:xfrm>
            <a:off x="9525" y="-38784"/>
            <a:ext cx="448231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Error and Uncertainty</a:t>
            </a:r>
          </a:p>
        </p:txBody>
      </p:sp>
    </p:spTree>
    <p:extLst>
      <p:ext uri="{BB962C8B-B14F-4D97-AF65-F5344CB8AC3E}">
        <p14:creationId xmlns:p14="http://schemas.microsoft.com/office/powerpoint/2010/main" val="722058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e>
                      </m:nary>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𝐶𝐼</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begChr m:val="["/>
                          <m:end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e>
                      </m:d>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154736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031325"/>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classes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are nearly tied for the most likely class, but their respective probabilities are generally &lt; 0.5</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almost always the most likely class, but classes </a:t>
            </a:r>
            <a:r>
              <a:rPr lang="en-US" b="1" dirty="0">
                <a:solidFill>
                  <a:schemeClr val="bg1"/>
                </a:solidFill>
                <a:latin typeface="Candara" panose="020E0502030303020204" pitchFamily="34" charset="0"/>
              </a:rPr>
              <a:t>B</a:t>
            </a:r>
            <a:r>
              <a:rPr lang="en-US" dirty="0">
                <a:solidFill>
                  <a:schemeClr val="bg1"/>
                </a:solidFill>
                <a:latin typeface="Candara" panose="020E0502030303020204" pitchFamily="34" charset="0"/>
              </a:rPr>
              <a:t>, </a:t>
            </a:r>
            <a:r>
              <a:rPr lang="en-US" b="1" dirty="0">
                <a:solidFill>
                  <a:schemeClr val="bg1"/>
                </a:solidFill>
                <a:latin typeface="Candara" panose="020E0502030303020204" pitchFamily="34" charset="0"/>
              </a:rPr>
              <a:t>C</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are tied for second place</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always the most likely class; all other classes have probabilities &lt; 0.2</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99144-8987-4440-84D1-52AED1A6EF05}"/>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DB399144-8987-4440-84D1-52AED1A6EF05}"/>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401366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308324"/>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predictions for soil classes represent a hillslope complex that isn't quite disentangled by the model</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predictions for soil classes represent limited success in partitioning between a single water shedding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multiple water collecting positions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predictions for soil classes represent a successful partitioning between Holocene age deposits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older alluvial terraces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E9901D-FE01-4876-9C25-7888A1605419}"/>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5" name="TextBox 4">
                <a:extLst>
                  <a:ext uri="{FF2B5EF4-FFF2-40B4-BE49-F238E27FC236}">
                    <a16:creationId xmlns:a16="http://schemas.microsoft.com/office/drawing/2014/main" id="{70E9901D-FE01-4876-9C25-7888A1605419}"/>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32602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30EC0B-4F18-4B1B-A78B-4A073AF92E0D}"/>
              </a:ext>
            </a:extLst>
          </p:cNvPr>
          <p:cNvPicPr>
            <a:picLocks noChangeAspect="1"/>
          </p:cNvPicPr>
          <p:nvPr/>
        </p:nvPicPr>
        <p:blipFill>
          <a:blip r:embed="rId4"/>
          <a:stretch>
            <a:fillRect/>
          </a:stretch>
        </p:blipFill>
        <p:spPr>
          <a:xfrm>
            <a:off x="2106994" y="4478803"/>
            <a:ext cx="5039428" cy="212437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96F9F4-B1FD-434B-8D12-8CCAE18E27DC}"/>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CD96F9F4-B1FD-434B-8D12-8CCAE18E27DC}"/>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5"/>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1409994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6B1E10E-5AF8-43A9-AE43-16FDE1D2AE33}"/>
              </a:ext>
            </a:extLst>
          </p:cNvPr>
          <p:cNvPicPr>
            <a:picLocks noChangeAspect="1"/>
          </p:cNvPicPr>
          <p:nvPr/>
        </p:nvPicPr>
        <p:blipFill>
          <a:blip r:embed="rId5"/>
          <a:stretch>
            <a:fillRect/>
          </a:stretch>
        </p:blipFill>
        <p:spPr>
          <a:xfrm>
            <a:off x="134397" y="752476"/>
            <a:ext cx="8875206" cy="57326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6F4BFEC-13CE-48AF-94D1-AA3F9F2772B3}"/>
                  </a:ext>
                </a:extLst>
              </p:cNvPr>
              <p:cNvSpPr txBox="1"/>
              <p:nvPr/>
            </p:nvSpPr>
            <p:spPr>
              <a:xfrm>
                <a:off x="6063935" y="752476"/>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6" name="TextBox 5">
                <a:extLst>
                  <a:ext uri="{FF2B5EF4-FFF2-40B4-BE49-F238E27FC236}">
                    <a16:creationId xmlns:a16="http://schemas.microsoft.com/office/drawing/2014/main" id="{E6F4BFEC-13CE-48AF-94D1-AA3F9F2772B3}"/>
                  </a:ext>
                </a:extLst>
              </p:cNvPr>
              <p:cNvSpPr txBox="1">
                <a:spLocks noRot="1" noChangeAspect="1" noMove="1" noResize="1" noEditPoints="1" noAdjustHandles="1" noChangeArrowheads="1" noChangeShapeType="1" noTextEdit="1"/>
              </p:cNvSpPr>
              <p:nvPr/>
            </p:nvSpPr>
            <p:spPr>
              <a:xfrm>
                <a:off x="6063935" y="752476"/>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2100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9F9DBB-A6A3-4662-832E-CFCEA6317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436" y="1196886"/>
            <a:ext cx="4472044" cy="4472044"/>
          </a:xfrm>
          <a:prstGeom prst="rect">
            <a:avLst/>
          </a:prstGeom>
        </p:spPr>
      </p:pic>
      <p:pic>
        <p:nvPicPr>
          <p:cNvPr id="7" name="Picture 6">
            <a:extLst>
              <a:ext uri="{FF2B5EF4-FFF2-40B4-BE49-F238E27FC236}">
                <a16:creationId xmlns:a16="http://schemas.microsoft.com/office/drawing/2014/main" id="{4B830353-3453-4A65-A4E0-22AC23448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7" y="1196886"/>
            <a:ext cx="4472044" cy="4472044"/>
          </a:xfrm>
          <a:prstGeom prst="rect">
            <a:avLst/>
          </a:prstGeom>
        </p:spPr>
      </p:pic>
      <p:sp>
        <p:nvSpPr>
          <p:cNvPr id="8" name="Rectangle 7">
            <a:extLst>
              <a:ext uri="{FF2B5EF4-FFF2-40B4-BE49-F238E27FC236}">
                <a16:creationId xmlns:a16="http://schemas.microsoft.com/office/drawing/2014/main" id="{60329E94-6B88-4774-AABE-C4DBC6680E7A}"/>
              </a:ext>
            </a:extLst>
          </p:cNvPr>
          <p:cNvSpPr/>
          <p:nvPr/>
        </p:nvSpPr>
        <p:spPr>
          <a:xfrm>
            <a:off x="68697" y="5954663"/>
            <a:ext cx="7911067" cy="830997"/>
          </a:xfrm>
          <a:prstGeom prst="rect">
            <a:avLst/>
          </a:prstGeom>
        </p:spPr>
        <p:txBody>
          <a:bodyPr wrap="square">
            <a:spAutoFit/>
          </a:bodyPr>
          <a:lstStyle/>
          <a:p>
            <a:r>
              <a:rPr lang="en-US" sz="1600" dirty="0">
                <a:solidFill>
                  <a:schemeClr val="bg1"/>
                </a:solidFill>
                <a:latin typeface="Candara" panose="020E0502030303020204" pitchFamily="34" charset="0"/>
              </a:rPr>
              <a:t>Duball, C.E., D. Beaudette, A. </a:t>
            </a:r>
            <a:r>
              <a:rPr lang="en-US" sz="1600" dirty="0" err="1">
                <a:solidFill>
                  <a:schemeClr val="bg1"/>
                </a:solidFill>
                <a:latin typeface="Candara" panose="020E0502030303020204" pitchFamily="34" charset="0"/>
              </a:rPr>
              <a:t>Puchkoff</a:t>
            </a:r>
            <a:r>
              <a:rPr lang="en-US" sz="1600" dirty="0">
                <a:solidFill>
                  <a:schemeClr val="bg1"/>
                </a:solidFill>
                <a:latin typeface="Candara" panose="020E0502030303020204" pitchFamily="34" charset="0"/>
              </a:rPr>
              <a:t>, and K. Vaughan. </a:t>
            </a:r>
          </a:p>
          <a:p>
            <a:r>
              <a:rPr lang="en-US" sz="1600" dirty="0">
                <a:solidFill>
                  <a:schemeClr val="bg1"/>
                </a:solidFill>
                <a:latin typeface="Candara" panose="020E0502030303020204" pitchFamily="34" charset="0"/>
              </a:rPr>
              <a:t>Quantified analysis of Indicator of Reduction in Soil films. </a:t>
            </a:r>
          </a:p>
          <a:p>
            <a:r>
              <a:rPr lang="en-US" sz="1600" dirty="0">
                <a:solidFill>
                  <a:schemeClr val="bg1"/>
                </a:solidFill>
                <a:latin typeface="Candara" panose="020E0502030303020204" pitchFamily="34" charset="0"/>
              </a:rPr>
              <a:t>Soil Sci. Am. J. In progress.</a:t>
            </a:r>
          </a:p>
        </p:txBody>
      </p:sp>
    </p:spTree>
    <p:extLst>
      <p:ext uri="{BB962C8B-B14F-4D97-AF65-F5344CB8AC3E}">
        <p14:creationId xmlns:p14="http://schemas.microsoft.com/office/powerpoint/2010/main" val="273480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6008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Conceptual Uncertainty | Model Error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EC2552C-7545-589E-46F9-FC48570C3D1C}"/>
              </a:ext>
            </a:extLst>
          </p:cNvPr>
          <p:cNvPicPr>
            <a:picLocks noChangeAspect="1"/>
          </p:cNvPicPr>
          <p:nvPr/>
        </p:nvPicPr>
        <p:blipFill>
          <a:blip r:embed="rId5"/>
          <a:stretch>
            <a:fillRect/>
          </a:stretch>
        </p:blipFill>
        <p:spPr>
          <a:xfrm>
            <a:off x="0" y="722014"/>
            <a:ext cx="9144000" cy="5486400"/>
          </a:xfrm>
          <a:prstGeom prst="rect">
            <a:avLst/>
          </a:prstGeom>
        </p:spPr>
      </p:pic>
      <p:sp>
        <p:nvSpPr>
          <p:cNvPr id="12" name="TextBox 11">
            <a:extLst>
              <a:ext uri="{FF2B5EF4-FFF2-40B4-BE49-F238E27FC236}">
                <a16:creationId xmlns:a16="http://schemas.microsoft.com/office/drawing/2014/main" id="{CD6537EB-1CCE-B48E-38A1-68031FC4A3CA}"/>
              </a:ext>
            </a:extLst>
          </p:cNvPr>
          <p:cNvSpPr txBox="1"/>
          <p:nvPr/>
        </p:nvSpPr>
        <p:spPr>
          <a:xfrm>
            <a:off x="552261" y="6322881"/>
            <a:ext cx="3811509"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generalized horizon labels, 1cm slices</a:t>
            </a:r>
            <a:endParaRPr lang="en-US" dirty="0"/>
          </a:p>
        </p:txBody>
      </p:sp>
      <p:sp>
        <p:nvSpPr>
          <p:cNvPr id="13" name="TextBox 12">
            <a:extLst>
              <a:ext uri="{FF2B5EF4-FFF2-40B4-BE49-F238E27FC236}">
                <a16:creationId xmlns:a16="http://schemas.microsoft.com/office/drawing/2014/main" id="{89769229-2307-649E-8AFC-4D9E99C408CA}"/>
              </a:ext>
            </a:extLst>
          </p:cNvPr>
          <p:cNvSpPr txBox="1"/>
          <p:nvPr/>
        </p:nvSpPr>
        <p:spPr>
          <a:xfrm>
            <a:off x="5059380"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proportions</a:t>
            </a:r>
            <a:endParaRPr lang="en-US" dirty="0"/>
          </a:p>
        </p:txBody>
      </p:sp>
      <p:sp>
        <p:nvSpPr>
          <p:cNvPr id="14" name="TextBox 13">
            <a:extLst>
              <a:ext uri="{FF2B5EF4-FFF2-40B4-BE49-F238E27FC236}">
                <a16:creationId xmlns:a16="http://schemas.microsoft.com/office/drawing/2014/main" id="{307C5802-930F-695E-C4B0-D946C19F0D28}"/>
              </a:ext>
            </a:extLst>
          </p:cNvPr>
          <p:cNvSpPr txBox="1"/>
          <p:nvPr/>
        </p:nvSpPr>
        <p:spPr>
          <a:xfrm>
            <a:off x="6895405"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model</a:t>
            </a:r>
            <a:endParaRPr lang="en-US" dirty="0"/>
          </a:p>
        </p:txBody>
      </p:sp>
    </p:spTree>
    <p:extLst>
      <p:ext uri="{BB962C8B-B14F-4D97-AF65-F5344CB8AC3E}">
        <p14:creationId xmlns:p14="http://schemas.microsoft.com/office/powerpoint/2010/main" val="4237578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10FC04-E2F1-4A2B-A751-3D1AC03C68D9}"/>
              </a:ext>
            </a:extLst>
          </p:cNvPr>
          <p:cNvPicPr>
            <a:picLocks noChangeAspect="1"/>
          </p:cNvPicPr>
          <p:nvPr/>
        </p:nvPicPr>
        <p:blipFill>
          <a:blip r:embed="rId5"/>
          <a:stretch>
            <a:fillRect/>
          </a:stretch>
        </p:blipFill>
        <p:spPr>
          <a:xfrm>
            <a:off x="933959" y="607547"/>
            <a:ext cx="7155286" cy="623454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746B56F-7142-43E1-B655-C6F5AA1D24AD}"/>
                  </a:ext>
                </a:extLst>
              </p:cNvPr>
              <p:cNvSpPr txBox="1"/>
              <p:nvPr/>
            </p:nvSpPr>
            <p:spPr>
              <a:xfrm>
                <a:off x="6183161" y="621121"/>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6" name="TextBox 5">
                <a:extLst>
                  <a:ext uri="{FF2B5EF4-FFF2-40B4-BE49-F238E27FC236}">
                    <a16:creationId xmlns:a16="http://schemas.microsoft.com/office/drawing/2014/main" id="{B746B56F-7142-43E1-B655-C6F5AA1D24AD}"/>
                  </a:ext>
                </a:extLst>
              </p:cNvPr>
              <p:cNvSpPr txBox="1">
                <a:spLocks noRot="1" noChangeAspect="1" noMove="1" noResize="1" noEditPoints="1" noAdjustHandles="1" noChangeArrowheads="1" noChangeShapeType="1" noTextEdit="1"/>
              </p:cNvSpPr>
              <p:nvPr/>
            </p:nvSpPr>
            <p:spPr>
              <a:xfrm>
                <a:off x="6183161" y="621121"/>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286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A295242-EFE1-4E18-800F-A94A622C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4" y="607825"/>
            <a:ext cx="4898571" cy="6234545"/>
          </a:xfrm>
          <a:prstGeom prst="rect">
            <a:avLst/>
          </a:prstGeom>
        </p:spPr>
      </p:pic>
      <p:sp>
        <p:nvSpPr>
          <p:cNvPr id="7" name="Rectangle 6">
            <a:extLst>
              <a:ext uri="{FF2B5EF4-FFF2-40B4-BE49-F238E27FC236}">
                <a16:creationId xmlns:a16="http://schemas.microsoft.com/office/drawing/2014/main" id="{25B7515E-8895-4497-9EDF-169B15A758E6}"/>
              </a:ext>
            </a:extLst>
          </p:cNvPr>
          <p:cNvSpPr/>
          <p:nvPr/>
        </p:nvSpPr>
        <p:spPr>
          <a:xfrm>
            <a:off x="5145887" y="5355382"/>
            <a:ext cx="3693313" cy="1323439"/>
          </a:xfrm>
          <a:prstGeom prst="rect">
            <a:avLst/>
          </a:prstGeom>
        </p:spPr>
        <p:txBody>
          <a:bodyPr wrap="square">
            <a:spAutoFit/>
          </a:bodyPr>
          <a:lstStyle/>
          <a:p>
            <a:r>
              <a:rPr lang="en-US" sz="1600" dirty="0">
                <a:solidFill>
                  <a:schemeClr val="bg1"/>
                </a:solidFill>
                <a:latin typeface="Candara" panose="020E0502030303020204" pitchFamily="34" charset="0"/>
              </a:rPr>
              <a:t>Stolt, MH, </a:t>
            </a:r>
            <a:r>
              <a:rPr lang="en-US" sz="1600" dirty="0" err="1">
                <a:solidFill>
                  <a:schemeClr val="bg1"/>
                </a:solidFill>
                <a:latin typeface="Candara" panose="020E0502030303020204" pitchFamily="34" charset="0"/>
              </a:rPr>
              <a:t>O'Geen</a:t>
            </a:r>
            <a:r>
              <a:rPr lang="en-US" sz="1600" dirty="0">
                <a:solidFill>
                  <a:schemeClr val="bg1"/>
                </a:solidFill>
                <a:latin typeface="Candara" panose="020E0502030303020204" pitchFamily="34" charset="0"/>
              </a:rPr>
              <a:t>, AT, Beaudette, DE, et al. Changing the hierarchical placement of soil moisture regimes in Soil Taxonomy. Soil Sci Soc Am J. 2021;1−13. https://doi.org/10.1002/saj2.20219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B42D898-716D-4886-9069-5C4487D7DCC1}"/>
                  </a:ext>
                </a:extLst>
              </p:cNvPr>
              <p:cNvSpPr txBox="1"/>
              <p:nvPr/>
            </p:nvSpPr>
            <p:spPr>
              <a:xfrm>
                <a:off x="6063935" y="752476"/>
                <a:ext cx="2910669"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8" name="TextBox 7">
                <a:extLst>
                  <a:ext uri="{FF2B5EF4-FFF2-40B4-BE49-F238E27FC236}">
                    <a16:creationId xmlns:a16="http://schemas.microsoft.com/office/drawing/2014/main" id="{DB42D898-716D-4886-9069-5C4487D7DCC1}"/>
                  </a:ext>
                </a:extLst>
              </p:cNvPr>
              <p:cNvSpPr txBox="1">
                <a:spLocks noRot="1" noChangeAspect="1" noMove="1" noResize="1" noEditPoints="1" noAdjustHandles="1" noChangeArrowheads="1" noChangeShapeType="1" noTextEdit="1"/>
              </p:cNvSpPr>
              <p:nvPr/>
            </p:nvSpPr>
            <p:spPr>
              <a:xfrm>
                <a:off x="6063935" y="752476"/>
                <a:ext cx="2910669"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679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7B5FE4CA-ED7D-461C-A537-757B88534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825" y="685721"/>
            <a:ext cx="6110350" cy="311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E5C616-3028-471D-8E44-C55ED3194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825" y="3876100"/>
            <a:ext cx="6110350" cy="290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89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9204"/>
            <a:ext cx="8162553" cy="857086"/>
          </a:xfrm>
        </p:spPr>
        <p:txBody>
          <a:bodyPr>
            <a:normAutofit/>
          </a:bodyPr>
          <a:lstStyle/>
          <a:p>
            <a:pPr algn="ctr"/>
            <a:r>
              <a:rPr lang="en-US" sz="4000" dirty="0"/>
              <a:t>Precision vs. Accuracy vs. Uncertainty</a:t>
            </a:r>
          </a:p>
        </p:txBody>
      </p:sp>
      <p:sp>
        <p:nvSpPr>
          <p:cNvPr id="5" name="Rectangle 4"/>
          <p:cNvSpPr/>
          <p:nvPr/>
        </p:nvSpPr>
        <p:spPr>
          <a:xfrm>
            <a:off x="4541841" y="5003156"/>
            <a:ext cx="4572000" cy="923330"/>
          </a:xfrm>
          <a:prstGeom prst="rect">
            <a:avLst/>
          </a:prstGeom>
        </p:spPr>
        <p:txBody>
          <a:bodyPr>
            <a:spAutoFit/>
          </a:bodyPr>
          <a:lstStyle/>
          <a:p>
            <a:r>
              <a:rPr lang="en-US" u="sng" dirty="0"/>
              <a:t>Uncertainty</a:t>
            </a:r>
            <a:r>
              <a:rPr lang="en-US" dirty="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2328286"/>
            <a:ext cx="4572000" cy="923330"/>
          </a:xfrm>
          <a:prstGeom prst="rect">
            <a:avLst/>
          </a:prstGeom>
        </p:spPr>
        <p:txBody>
          <a:bodyPr>
            <a:spAutoFit/>
          </a:bodyPr>
          <a:lstStyle/>
          <a:p>
            <a:r>
              <a:rPr lang="en-US" u="sng" dirty="0"/>
              <a:t>Accuracy:</a:t>
            </a:r>
            <a:r>
              <a:rPr lang="en-US" dirty="0"/>
              <a:t> The ability of a measurement to match the actual value of the quantity being measured</a:t>
            </a:r>
          </a:p>
        </p:txBody>
      </p:sp>
      <p:sp>
        <p:nvSpPr>
          <p:cNvPr id="7" name="Rectangle 6"/>
          <p:cNvSpPr/>
          <p:nvPr/>
        </p:nvSpPr>
        <p:spPr>
          <a:xfrm>
            <a:off x="4541841" y="1565585"/>
            <a:ext cx="4572000" cy="646331"/>
          </a:xfrm>
          <a:prstGeom prst="rect">
            <a:avLst/>
          </a:prstGeom>
        </p:spPr>
        <p:txBody>
          <a:bodyPr>
            <a:spAutoFit/>
          </a:bodyPr>
          <a:lstStyle/>
          <a:p>
            <a:r>
              <a:rPr lang="en-US" u="sng" dirty="0"/>
              <a:t>Precision</a:t>
            </a:r>
            <a:r>
              <a:rPr lang="en-US" dirty="0"/>
              <a:t>: The ability of a measurement to be consistently reproduced</a:t>
            </a:r>
          </a:p>
        </p:txBody>
      </p:sp>
      <p:sp>
        <p:nvSpPr>
          <p:cNvPr id="3" name="TextBox 2"/>
          <p:cNvSpPr txBox="1"/>
          <p:nvPr/>
        </p:nvSpPr>
        <p:spPr>
          <a:xfrm>
            <a:off x="4804756" y="1039573"/>
            <a:ext cx="3823310" cy="523220"/>
          </a:xfrm>
          <a:prstGeom prst="rect">
            <a:avLst/>
          </a:prstGeom>
          <a:noFill/>
        </p:spPr>
        <p:txBody>
          <a:bodyPr wrap="square" rtlCol="0">
            <a:spAutoFit/>
          </a:bodyPr>
          <a:lstStyle/>
          <a:p>
            <a:pPr algn="ctr"/>
            <a:r>
              <a:rPr lang="en-US" sz="2800" b="1" dirty="0"/>
              <a:t>Measurements (Errors)</a:t>
            </a:r>
          </a:p>
        </p:txBody>
      </p:sp>
      <p:sp>
        <p:nvSpPr>
          <p:cNvPr id="114" name="TextBox 113"/>
          <p:cNvSpPr txBox="1"/>
          <p:nvPr/>
        </p:nvSpPr>
        <p:spPr>
          <a:xfrm>
            <a:off x="4673299" y="4517111"/>
            <a:ext cx="4086224" cy="523220"/>
          </a:xfrm>
          <a:prstGeom prst="rect">
            <a:avLst/>
          </a:prstGeom>
          <a:noFill/>
        </p:spPr>
        <p:txBody>
          <a:bodyPr wrap="square" rtlCol="0">
            <a:spAutoFit/>
          </a:bodyPr>
          <a:lstStyle/>
          <a:p>
            <a:pPr algn="ctr"/>
            <a:r>
              <a:rPr lang="en-US" sz="2800" b="1" dirty="0"/>
              <a:t>Modeling (Uncertainty)</a:t>
            </a:r>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41796"/>
            <a:ext cx="5791200" cy="3118338"/>
          </a:xfrm>
          <a:prstGeom prst="rect">
            <a:avLst/>
          </a:prstGeom>
        </p:spPr>
      </p:pic>
      <p:sp>
        <p:nvSpPr>
          <p:cNvPr id="4" name="TextBox 3">
            <a:extLst>
              <a:ext uri="{FF2B5EF4-FFF2-40B4-BE49-F238E27FC236}">
                <a16:creationId xmlns:a16="http://schemas.microsoft.com/office/drawing/2014/main" id="{A160DFEA-DB97-FCC8-F7C3-59FB249AA4A1}"/>
              </a:ext>
            </a:extLst>
          </p:cNvPr>
          <p:cNvSpPr txBox="1"/>
          <p:nvPr/>
        </p:nvSpPr>
        <p:spPr>
          <a:xfrm>
            <a:off x="101299" y="5434127"/>
            <a:ext cx="3268301" cy="523220"/>
          </a:xfrm>
          <a:prstGeom prst="rect">
            <a:avLst/>
          </a:prstGeom>
          <a:noFill/>
        </p:spPr>
        <p:txBody>
          <a:bodyPr wrap="square" rtlCol="0">
            <a:spAutoFit/>
          </a:bodyPr>
          <a:lstStyle/>
          <a:p>
            <a:pPr algn="ctr"/>
            <a:r>
              <a:rPr lang="en-US" sz="2800" b="1" dirty="0"/>
              <a:t>Latent Uncertainty</a:t>
            </a:r>
          </a:p>
        </p:txBody>
      </p:sp>
      <p:sp>
        <p:nvSpPr>
          <p:cNvPr id="8" name="Rectangle 7">
            <a:extLst>
              <a:ext uri="{FF2B5EF4-FFF2-40B4-BE49-F238E27FC236}">
                <a16:creationId xmlns:a16="http://schemas.microsoft.com/office/drawing/2014/main" id="{2EEE5E43-F595-AB5F-F8B3-324EF5B6FAFA}"/>
              </a:ext>
            </a:extLst>
          </p:cNvPr>
          <p:cNvSpPr/>
          <p:nvPr/>
        </p:nvSpPr>
        <p:spPr>
          <a:xfrm>
            <a:off x="101299" y="5844161"/>
            <a:ext cx="3918440" cy="923330"/>
          </a:xfrm>
          <a:prstGeom prst="rect">
            <a:avLst/>
          </a:prstGeom>
        </p:spPr>
        <p:txBody>
          <a:bodyPr wrap="square">
            <a:spAutoFit/>
          </a:bodyPr>
          <a:lstStyle/>
          <a:p>
            <a:r>
              <a:rPr lang="en-US" dirty="0"/>
              <a:t>The natural world is complex; our efforts to characterize + map (model) soils are based on limited observation.</a:t>
            </a:r>
          </a:p>
        </p:txBody>
      </p:sp>
    </p:spTree>
    <p:extLst>
      <p:ext uri="{BB962C8B-B14F-4D97-AF65-F5344CB8AC3E}">
        <p14:creationId xmlns:p14="http://schemas.microsoft.com/office/powerpoint/2010/main" val="121857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E0ED1C-E2CD-4440-A854-F514AAC558F9}"/>
              </a:ext>
            </a:extLst>
          </p:cNvPr>
          <p:cNvPicPr>
            <a:picLocks noChangeAspect="1"/>
          </p:cNvPicPr>
          <p:nvPr/>
        </p:nvPicPr>
        <p:blipFill>
          <a:blip r:embed="rId3"/>
          <a:stretch>
            <a:fillRect/>
          </a:stretch>
        </p:blipFill>
        <p:spPr>
          <a:xfrm>
            <a:off x="909419" y="566293"/>
            <a:ext cx="7325161" cy="6234545"/>
          </a:xfrm>
          <a:prstGeom prst="rect">
            <a:avLst/>
          </a:prstGeom>
        </p:spPr>
      </p:pic>
      <p:sp>
        <p:nvSpPr>
          <p:cNvPr id="8" name="TextBox 7">
            <a:extLst>
              <a:ext uri="{FF2B5EF4-FFF2-40B4-BE49-F238E27FC236}">
                <a16:creationId xmlns:a16="http://schemas.microsoft.com/office/drawing/2014/main" id="{72EEC50A-D761-4C1B-AD8B-D0611C28EFA9}"/>
              </a:ext>
            </a:extLst>
          </p:cNvPr>
          <p:cNvSpPr txBox="1"/>
          <p:nvPr/>
        </p:nvSpPr>
        <p:spPr>
          <a:xfrm>
            <a:off x="9525" y="-38784"/>
            <a:ext cx="8438657" cy="461665"/>
          </a:xfrm>
          <a:prstGeom prst="rect">
            <a:avLst/>
          </a:prstGeom>
          <a:noFill/>
        </p:spPr>
        <p:txBody>
          <a:bodyPr wrap="none" rtlCol="0">
            <a:spAutoFit/>
          </a:bodyPr>
          <a:lstStyle/>
          <a:p>
            <a:r>
              <a:rPr lang="en-US" sz="2400" b="1" dirty="0">
                <a:solidFill>
                  <a:schemeClr val="bg1"/>
                </a:solidFill>
                <a:latin typeface="Candara" panose="020E0502030303020204" pitchFamily="34" charset="0"/>
              </a:rPr>
              <a:t>The Future: Wrangling Latent Uncertainty / Model Uncertainty </a:t>
            </a:r>
          </a:p>
        </p:txBody>
      </p:sp>
    </p:spTree>
    <p:extLst>
      <p:ext uri="{BB962C8B-B14F-4D97-AF65-F5344CB8AC3E}">
        <p14:creationId xmlns:p14="http://schemas.microsoft.com/office/powerpoint/2010/main" val="1981246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14275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Live Coding / Assignment</a:t>
            </a:r>
          </a:p>
        </p:txBody>
      </p:sp>
      <p:sp>
        <p:nvSpPr>
          <p:cNvPr id="4" name="Rectangle 3">
            <a:extLst>
              <a:ext uri="{FF2B5EF4-FFF2-40B4-BE49-F238E27FC236}">
                <a16:creationId xmlns:a16="http://schemas.microsoft.com/office/drawing/2014/main" id="{76B81215-08D3-4AEE-BF09-7A5AFD917D16}"/>
              </a:ext>
            </a:extLst>
          </p:cNvPr>
          <p:cNvSpPr/>
          <p:nvPr/>
        </p:nvSpPr>
        <p:spPr>
          <a:xfrm>
            <a:off x="168030" y="5937839"/>
            <a:ext cx="8807939" cy="646331"/>
          </a:xfrm>
          <a:prstGeom prst="rect">
            <a:avLst/>
          </a:prstGeom>
        </p:spPr>
        <p:txBody>
          <a:bodyPr wrap="square">
            <a:spAutoFit/>
          </a:bodyPr>
          <a:lstStyle/>
          <a:p>
            <a:r>
              <a:rPr lang="en-US" sz="1200" dirty="0">
                <a:solidFill>
                  <a:schemeClr val="bg1"/>
                </a:solidFill>
                <a:latin typeface="Candara" panose="020E0502030303020204" pitchFamily="34" charset="0"/>
              </a:rPr>
              <a:t>https://github.com/ncss-tech/stats_for_soil_survey/blob/master/exercises/mukind-entropy-1.R</a:t>
            </a:r>
          </a:p>
          <a:p>
            <a:r>
              <a:rPr lang="en-US" sz="1200" dirty="0">
                <a:solidFill>
                  <a:schemeClr val="bg1"/>
                </a:solidFill>
                <a:latin typeface="Candara" panose="020E0502030303020204" pitchFamily="34" charset="0"/>
              </a:rPr>
              <a:t>https://github.com/ncss-tech/stats_for_soil_survey/blob/master/exercises/mukind-entropy-2.R</a:t>
            </a:r>
          </a:p>
          <a:p>
            <a:r>
              <a:rPr lang="en-US" sz="1200" dirty="0">
                <a:solidFill>
                  <a:schemeClr val="bg1"/>
                </a:solidFill>
                <a:latin typeface="Candara" panose="020E0502030303020204" pitchFamily="34" charset="0"/>
              </a:rPr>
              <a:t>https://github.com/ncss-tech/stats_for_soil_survey/blob/master/exercises/CA792-MAST-STR-modeling.R</a:t>
            </a:r>
          </a:p>
        </p:txBody>
      </p:sp>
      <p:pic>
        <p:nvPicPr>
          <p:cNvPr id="5" name="Picture 4">
            <a:extLst>
              <a:ext uri="{FF2B5EF4-FFF2-40B4-BE49-F238E27FC236}">
                <a16:creationId xmlns:a16="http://schemas.microsoft.com/office/drawing/2014/main" id="{596E6830-9551-4F6B-B5D3-F8815BBEFD14}"/>
              </a:ext>
            </a:extLst>
          </p:cNvPr>
          <p:cNvPicPr>
            <a:picLocks noChangeAspect="1"/>
          </p:cNvPicPr>
          <p:nvPr/>
        </p:nvPicPr>
        <p:blipFill>
          <a:blip r:embed="rId3"/>
          <a:stretch>
            <a:fillRect/>
          </a:stretch>
        </p:blipFill>
        <p:spPr>
          <a:xfrm>
            <a:off x="793488" y="1308486"/>
            <a:ext cx="7557025" cy="4241027"/>
          </a:xfrm>
          <a:prstGeom prst="rect">
            <a:avLst/>
          </a:prstGeom>
        </p:spPr>
      </p:pic>
    </p:spTree>
    <p:extLst>
      <p:ext uri="{BB962C8B-B14F-4D97-AF65-F5344CB8AC3E}">
        <p14:creationId xmlns:p14="http://schemas.microsoft.com/office/powerpoint/2010/main" val="2417742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EEC50A-D761-4C1B-AD8B-D0611C28EFA9}"/>
              </a:ext>
            </a:extLst>
          </p:cNvPr>
          <p:cNvSpPr txBox="1"/>
          <p:nvPr/>
        </p:nvSpPr>
        <p:spPr>
          <a:xfrm>
            <a:off x="9525" y="-38784"/>
            <a:ext cx="4453463" cy="523220"/>
          </a:xfrm>
          <a:prstGeom prst="rect">
            <a:avLst/>
          </a:prstGeom>
          <a:noFill/>
        </p:spPr>
        <p:txBody>
          <a:bodyPr wrap="none" rtlCol="0">
            <a:spAutoFit/>
          </a:bodyPr>
          <a:lstStyle/>
          <a:p>
            <a:r>
              <a:rPr lang="en-US" sz="2800" b="1" dirty="0">
                <a:solidFill>
                  <a:schemeClr val="bg1"/>
                </a:solidFill>
                <a:latin typeface="Candara" panose="020E0502030303020204" pitchFamily="34" charset="0"/>
              </a:rPr>
              <a:t>Final Comments / Questions</a:t>
            </a:r>
          </a:p>
        </p:txBody>
      </p:sp>
      <p:sp>
        <p:nvSpPr>
          <p:cNvPr id="3" name="TextBox 2">
            <a:extLst>
              <a:ext uri="{FF2B5EF4-FFF2-40B4-BE49-F238E27FC236}">
                <a16:creationId xmlns:a16="http://schemas.microsoft.com/office/drawing/2014/main" id="{C202DBF2-CA69-4773-1079-55FAE4ADAFAE}"/>
              </a:ext>
            </a:extLst>
          </p:cNvPr>
          <p:cNvSpPr txBox="1"/>
          <p:nvPr/>
        </p:nvSpPr>
        <p:spPr>
          <a:xfrm>
            <a:off x="1138473" y="942490"/>
            <a:ext cx="7417051" cy="1107996"/>
          </a:xfrm>
          <a:prstGeom prst="rect">
            <a:avLst/>
          </a:prstGeom>
          <a:noFill/>
        </p:spPr>
        <p:txBody>
          <a:bodyPr wrap="square">
            <a:spAutoFit/>
          </a:bodyPr>
          <a:lstStyle/>
          <a:p>
            <a:pPr marL="342900" indent="-342900">
              <a:buFont typeface="Arial" panose="020B0604020202020204" pitchFamily="34" charset="0"/>
              <a:buChar char="•"/>
            </a:pPr>
            <a:endParaRPr lang="en-US" sz="2200" dirty="0">
              <a:solidFill>
                <a:schemeClr val="bg1"/>
              </a:solidFill>
              <a:latin typeface="Candara" panose="020E0502030303020204" pitchFamily="34" charset="0"/>
            </a:endParaRPr>
          </a:p>
          <a:p>
            <a:pPr marL="342900" indent="-342900">
              <a:buFont typeface="Arial" panose="020B0604020202020204" pitchFamily="34" charset="0"/>
              <a:buChar char="•"/>
            </a:pPr>
            <a:r>
              <a:rPr lang="en-US" sz="2200" dirty="0">
                <a:solidFill>
                  <a:schemeClr val="bg1"/>
                </a:solidFill>
                <a:latin typeface="Candara" panose="020E0502030303020204" pitchFamily="34" charset="0"/>
              </a:rPr>
              <a:t>Wrangling acceptable levels of uncertainty</a:t>
            </a:r>
          </a:p>
          <a:p>
            <a:pPr marL="342900" indent="-342900">
              <a:buFont typeface="Arial" panose="020B0604020202020204" pitchFamily="34" charset="0"/>
              <a:buChar char="•"/>
            </a:pPr>
            <a:r>
              <a:rPr lang="en-US" sz="2200" dirty="0">
                <a:solidFill>
                  <a:schemeClr val="bg1"/>
                </a:solidFill>
                <a:latin typeface="Candara" panose="020E0502030303020204" pitchFamily="34" charset="0"/>
              </a:rPr>
              <a:t>Conceptual ~ spatial ~ tabular uncertainty </a:t>
            </a:r>
          </a:p>
        </p:txBody>
      </p:sp>
    </p:spTree>
    <p:extLst>
      <p:ext uri="{BB962C8B-B14F-4D97-AF65-F5344CB8AC3E}">
        <p14:creationId xmlns:p14="http://schemas.microsoft.com/office/powerpoint/2010/main" val="1964229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6" name="Picture 5">
            <a:extLst>
              <a:ext uri="{FF2B5EF4-FFF2-40B4-BE49-F238E27FC236}">
                <a16:creationId xmlns:a16="http://schemas.microsoft.com/office/drawing/2014/main" id="{28A9C1C2-5F67-4348-A057-E4D50D9F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554922"/>
            <a:ext cx="6927273" cy="6234545"/>
          </a:xfrm>
          <a:prstGeom prst="rect">
            <a:avLst/>
          </a:prstGeom>
        </p:spPr>
      </p:pic>
    </p:spTree>
    <p:extLst>
      <p:ext uri="{BB962C8B-B14F-4D97-AF65-F5344CB8AC3E}">
        <p14:creationId xmlns:p14="http://schemas.microsoft.com/office/powerpoint/2010/main" val="2920424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BE936-0A6D-7FF4-EC41-003A055D5EDC}"/>
              </a:ext>
            </a:extLst>
          </p:cNvPr>
          <p:cNvPicPr>
            <a:picLocks noChangeAspect="1"/>
          </p:cNvPicPr>
          <p:nvPr/>
        </p:nvPicPr>
        <p:blipFill>
          <a:blip r:embed="rId3"/>
          <a:stretch>
            <a:fillRect/>
          </a:stretch>
        </p:blipFill>
        <p:spPr>
          <a:xfrm>
            <a:off x="421767" y="82922"/>
            <a:ext cx="5857512" cy="3558595"/>
          </a:xfrm>
          <a:prstGeom prst="rect">
            <a:avLst/>
          </a:prstGeom>
        </p:spPr>
      </p:pic>
      <p:pic>
        <p:nvPicPr>
          <p:cNvPr id="3" name="Picture 2">
            <a:extLst>
              <a:ext uri="{FF2B5EF4-FFF2-40B4-BE49-F238E27FC236}">
                <a16:creationId xmlns:a16="http://schemas.microsoft.com/office/drawing/2014/main" id="{EE261C1E-06EB-50E3-CEE3-2BFB0B82B597}"/>
              </a:ext>
            </a:extLst>
          </p:cNvPr>
          <p:cNvPicPr>
            <a:picLocks noChangeAspect="1"/>
          </p:cNvPicPr>
          <p:nvPr/>
        </p:nvPicPr>
        <p:blipFill>
          <a:blip r:embed="rId4"/>
          <a:stretch>
            <a:fillRect/>
          </a:stretch>
        </p:blipFill>
        <p:spPr>
          <a:xfrm>
            <a:off x="421767" y="3372589"/>
            <a:ext cx="5503226" cy="3346025"/>
          </a:xfrm>
          <a:prstGeom prst="rect">
            <a:avLst/>
          </a:prstGeom>
        </p:spPr>
      </p:pic>
      <p:sp>
        <p:nvSpPr>
          <p:cNvPr id="4" name="TextBox 3">
            <a:extLst>
              <a:ext uri="{FF2B5EF4-FFF2-40B4-BE49-F238E27FC236}">
                <a16:creationId xmlns:a16="http://schemas.microsoft.com/office/drawing/2014/main" id="{972D186C-E11C-30AE-7305-14CB4B74EFC4}"/>
              </a:ext>
            </a:extLst>
          </p:cNvPr>
          <p:cNvSpPr txBox="1"/>
          <p:nvPr/>
        </p:nvSpPr>
        <p:spPr>
          <a:xfrm>
            <a:off x="6124431" y="4388816"/>
            <a:ext cx="2738912" cy="461665"/>
          </a:xfrm>
          <a:prstGeom prst="rect">
            <a:avLst/>
          </a:prstGeom>
          <a:noFill/>
        </p:spPr>
        <p:txBody>
          <a:bodyPr wrap="square">
            <a:spAutoFit/>
          </a:bodyPr>
          <a:lstStyle/>
          <a:p>
            <a:r>
              <a:rPr lang="en-US" sz="2400" b="1" dirty="0">
                <a:solidFill>
                  <a:schemeClr val="bg1"/>
                </a:solidFill>
                <a:latin typeface="Candara" panose="020E0502030303020204" pitchFamily="34" charset="0"/>
              </a:rPr>
              <a:t>Soil Survey Manual</a:t>
            </a:r>
            <a:endParaRPr lang="en-US" sz="24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13631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604832-ACEF-BC49-ACEF-85D6C8CA96C1}"/>
              </a:ext>
            </a:extLst>
          </p:cNvPr>
          <p:cNvSpPr txBox="1"/>
          <p:nvPr/>
        </p:nvSpPr>
        <p:spPr>
          <a:xfrm>
            <a:off x="130078" y="5876409"/>
            <a:ext cx="8606513" cy="923330"/>
          </a:xfrm>
          <a:prstGeom prst="rect">
            <a:avLst/>
          </a:prstGeom>
          <a:noFill/>
        </p:spPr>
        <p:txBody>
          <a:bodyPr wrap="square">
            <a:spAutoFit/>
          </a:bodyPr>
          <a:lstStyle/>
          <a:p>
            <a:pPr algn="ctr"/>
            <a:r>
              <a:rPr lang="en-US" dirty="0">
                <a:solidFill>
                  <a:schemeClr val="bg1"/>
                </a:solidFill>
                <a:latin typeface="Candara" panose="020E0502030303020204" pitchFamily="34" charset="0"/>
              </a:rPr>
              <a:t>An example from CA654 (1:24k, published 1966). The 70 ac. delineation used here is symbolized with a 24m (80 ft.) wide band. A randomly located point is buffered to symbolize a practical MMU of 7 ac. (middle of the MMU range for order 3 mapping).</a:t>
            </a:r>
          </a:p>
        </p:txBody>
      </p:sp>
      <p:pic>
        <p:nvPicPr>
          <p:cNvPr id="6" name="Picture 2">
            <a:extLst>
              <a:ext uri="{FF2B5EF4-FFF2-40B4-BE49-F238E27FC236}">
                <a16:creationId xmlns:a16="http://schemas.microsoft.com/office/drawing/2014/main" id="{DEAB44DB-C723-51F9-CCF8-F827314C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07" y="266489"/>
            <a:ext cx="8879185" cy="546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26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6" name="TextBox 5">
            <a:extLst>
              <a:ext uri="{FF2B5EF4-FFF2-40B4-BE49-F238E27FC236}">
                <a16:creationId xmlns:a16="http://schemas.microsoft.com/office/drawing/2014/main" id="{E6AF91BD-EB8F-A347-0A84-E89AEAB96B27}"/>
              </a:ext>
            </a:extLst>
          </p:cNvPr>
          <p:cNvSpPr txBox="1"/>
          <p:nvPr/>
        </p:nvSpPr>
        <p:spPr>
          <a:xfrm>
            <a:off x="3785558" y="3035233"/>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sp>
        <p:nvSpPr>
          <p:cNvPr id="7" name="TextBox 6">
            <a:extLst>
              <a:ext uri="{FF2B5EF4-FFF2-40B4-BE49-F238E27FC236}">
                <a16:creationId xmlns:a16="http://schemas.microsoft.com/office/drawing/2014/main" id="{D646097F-A295-DC4B-32DE-B49F9B1115E3}"/>
              </a:ext>
            </a:extLst>
          </p:cNvPr>
          <p:cNvSpPr txBox="1"/>
          <p:nvPr/>
        </p:nvSpPr>
        <p:spPr>
          <a:xfrm>
            <a:off x="3476231" y="5783714"/>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spTree>
    <p:extLst>
      <p:ext uri="{BB962C8B-B14F-4D97-AF65-F5344CB8AC3E}">
        <p14:creationId xmlns:p14="http://schemas.microsoft.com/office/powerpoint/2010/main" val="3163143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sp>
        <p:nvSpPr>
          <p:cNvPr id="3" name="Rectangle 2">
            <a:extLst>
              <a:ext uri="{FF2B5EF4-FFF2-40B4-BE49-F238E27FC236}">
                <a16:creationId xmlns:a16="http://schemas.microsoft.com/office/drawing/2014/main" id="{05935782-41B9-4C93-A368-405FE2A950B4}"/>
              </a:ext>
            </a:extLst>
          </p:cNvPr>
          <p:cNvSpPr/>
          <p:nvPr/>
        </p:nvSpPr>
        <p:spPr>
          <a:xfrm>
            <a:off x="434567" y="1735289"/>
            <a:ext cx="7804087" cy="3139321"/>
          </a:xfrm>
          <a:prstGeom prst="rect">
            <a:avLst/>
          </a:prstGeom>
        </p:spPr>
        <p:txBody>
          <a:bodyPr wrap="square">
            <a:spAutoFit/>
          </a:bodyPr>
          <a:lstStyle/>
          <a:p>
            <a:pPr marL="285750" indent="-285750">
              <a:buFont typeface="Arial" panose="020B0604020202020204" pitchFamily="34" charset="0"/>
              <a:buChar char="•"/>
            </a:pPr>
            <a:r>
              <a:rPr lang="en-US" sz="2200" b="1" dirty="0">
                <a:solidFill>
                  <a:schemeClr val="bg1"/>
                </a:solidFill>
                <a:latin typeface="Candara" panose="020E0502030303020204" pitchFamily="34" charset="0"/>
              </a:rPr>
              <a:t>bias</a:t>
            </a:r>
            <a:r>
              <a:rPr lang="en-US" sz="2200" dirty="0">
                <a:solidFill>
                  <a:schemeClr val="bg1"/>
                </a:solidFill>
                <a:latin typeface="Candara" panose="020E0502030303020204" pitchFamily="34" charset="0"/>
              </a:rPr>
              <a:t> is caused by erroneous model assumptions (e.g. linearity). High bias can cause an algorithm to miss locally relevant relations between variables, such as curvature or inflection points (</a:t>
            </a:r>
            <a:r>
              <a:rPr lang="en-US" sz="2200" i="1" dirty="0">
                <a:solidFill>
                  <a:schemeClr val="bg1"/>
                </a:solidFill>
                <a:latin typeface="Candara" panose="020E0502030303020204" pitchFamily="34" charset="0"/>
              </a:rPr>
              <a:t>underfitting, too general</a:t>
            </a:r>
            <a:r>
              <a:rPr lang="en-US" sz="2200" dirty="0">
                <a:solidFill>
                  <a:schemeClr val="bg1"/>
                </a:solidFill>
                <a:latin typeface="Candara" panose="020E0502030303020204" pitchFamily="34" charset="0"/>
              </a:rPr>
              <a:t>).</a:t>
            </a:r>
            <a:br>
              <a:rPr lang="en-US" sz="2200" dirty="0">
                <a:solidFill>
                  <a:schemeClr val="bg1"/>
                </a:solidFill>
                <a:latin typeface="Candara" panose="020E0502030303020204" pitchFamily="34" charset="0"/>
              </a:rPr>
            </a:br>
            <a:endParaRPr lang="en-US" sz="2200" dirty="0">
              <a:solidFill>
                <a:schemeClr val="bg1"/>
              </a:solidFill>
              <a:latin typeface="Candara" panose="020E0502030303020204" pitchFamily="34" charset="0"/>
            </a:endParaRPr>
          </a:p>
          <a:p>
            <a:pPr marL="285750" indent="-285750">
              <a:buFont typeface="Arial" panose="020B0604020202020204" pitchFamily="34" charset="0"/>
              <a:buChar char="•"/>
            </a:pPr>
            <a:r>
              <a:rPr lang="en-US" sz="2200" b="1" dirty="0">
                <a:solidFill>
                  <a:schemeClr val="bg1"/>
                </a:solidFill>
                <a:latin typeface="Candara" panose="020E0502030303020204" pitchFamily="34" charset="0"/>
              </a:rPr>
              <a:t>variance</a:t>
            </a:r>
            <a:r>
              <a:rPr lang="en-US" sz="2200" dirty="0">
                <a:solidFill>
                  <a:schemeClr val="bg1"/>
                </a:solidFill>
                <a:latin typeface="Candara" panose="020E0502030303020204" pitchFamily="34" charset="0"/>
              </a:rPr>
              <a:t> is the result of sensitivity to small fluctuations in the training set. High variance can cause an algorithm to model the random noise in the training data, rather than the intended outputs (</a:t>
            </a:r>
            <a:r>
              <a:rPr lang="en-US" sz="2200" i="1" dirty="0">
                <a:solidFill>
                  <a:schemeClr val="bg1"/>
                </a:solidFill>
                <a:latin typeface="Candara" panose="020E0502030303020204" pitchFamily="34" charset="0"/>
              </a:rPr>
              <a:t>overfitting, too specific</a:t>
            </a:r>
            <a:r>
              <a:rPr lang="en-US" sz="2200" dirty="0">
                <a:solidFill>
                  <a:schemeClr val="bg1"/>
                </a:solidFill>
                <a:latin typeface="Candara" panose="020E0502030303020204" pitchFamily="34" charset="0"/>
              </a:rPr>
              <a:t>).</a:t>
            </a:r>
          </a:p>
        </p:txBody>
      </p:sp>
      <p:sp>
        <p:nvSpPr>
          <p:cNvPr id="4" name="Rectangle 3">
            <a:extLst>
              <a:ext uri="{FF2B5EF4-FFF2-40B4-BE49-F238E27FC236}">
                <a16:creationId xmlns:a16="http://schemas.microsoft.com/office/drawing/2014/main" id="{999F340C-EE8F-4E21-92A3-712CD967FA06}"/>
              </a:ext>
            </a:extLst>
          </p:cNvPr>
          <p:cNvSpPr/>
          <p:nvPr/>
        </p:nvSpPr>
        <p:spPr>
          <a:xfrm>
            <a:off x="1000600" y="5786908"/>
            <a:ext cx="6672019" cy="430887"/>
          </a:xfrm>
          <a:prstGeom prst="rect">
            <a:avLst/>
          </a:prstGeom>
        </p:spPr>
        <p:txBody>
          <a:bodyPr wrap="none">
            <a:spAutoFit/>
          </a:bodyPr>
          <a:lstStyle/>
          <a:p>
            <a:r>
              <a:rPr lang="en-US" sz="2200" dirty="0">
                <a:solidFill>
                  <a:schemeClr val="bg1"/>
                </a:solidFill>
                <a:latin typeface="Candara" panose="020E0502030303020204" pitchFamily="34" charset="0"/>
                <a:hlinkClick r:id="rId3">
                  <a:extLst>
                    <a:ext uri="{A12FA001-AC4F-418D-AE19-62706E023703}">
                      <ahyp:hlinkClr xmlns:ahyp="http://schemas.microsoft.com/office/drawing/2018/hyperlinkcolor" val="tx"/>
                    </a:ext>
                  </a:extLst>
                </a:hlinkClick>
              </a:rPr>
              <a:t>worth reading: https://www.fharrell.com/post/stat-ml2/</a:t>
            </a:r>
            <a:endParaRPr lang="en-US" sz="22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91758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8" name="Picture 7">
            <a:extLst>
              <a:ext uri="{FF2B5EF4-FFF2-40B4-BE49-F238E27FC236}">
                <a16:creationId xmlns:a16="http://schemas.microsoft.com/office/drawing/2014/main" id="{0CF04994-E150-464F-87BF-93F10100C1EE}"/>
              </a:ext>
            </a:extLst>
          </p:cNvPr>
          <p:cNvPicPr>
            <a:picLocks noChangeAspect="1"/>
          </p:cNvPicPr>
          <p:nvPr/>
        </p:nvPicPr>
        <p:blipFill>
          <a:blip r:embed="rId3"/>
          <a:stretch>
            <a:fillRect/>
          </a:stretch>
        </p:blipFill>
        <p:spPr>
          <a:xfrm>
            <a:off x="857250" y="1476983"/>
            <a:ext cx="7429500" cy="4717143"/>
          </a:xfrm>
          <a:prstGeom prst="rect">
            <a:avLst/>
          </a:prstGeom>
        </p:spPr>
      </p:pic>
      <p:sp>
        <p:nvSpPr>
          <p:cNvPr id="9" name="Rectangle 8">
            <a:extLst>
              <a:ext uri="{FF2B5EF4-FFF2-40B4-BE49-F238E27FC236}">
                <a16:creationId xmlns:a16="http://schemas.microsoft.com/office/drawing/2014/main" id="{77DD6493-251D-4A7B-A4F7-3FFBECD73CA1}"/>
              </a:ext>
            </a:extLst>
          </p:cNvPr>
          <p:cNvSpPr/>
          <p:nvPr/>
        </p:nvSpPr>
        <p:spPr>
          <a:xfrm>
            <a:off x="3876121" y="6357185"/>
            <a:ext cx="2111604" cy="369332"/>
          </a:xfrm>
          <a:prstGeom prst="rect">
            <a:avLst/>
          </a:prstGeom>
        </p:spPr>
        <p:txBody>
          <a:bodyPr wrap="none">
            <a:spAutoFit/>
          </a:bodyPr>
          <a:lstStyle/>
          <a:p>
            <a:r>
              <a:rPr lang="en-US" dirty="0" err="1">
                <a:solidFill>
                  <a:schemeClr val="bg1"/>
                </a:solidFill>
                <a:latin typeface="Candara" panose="020E0502030303020204" pitchFamily="34" charset="0"/>
              </a:rPr>
              <a:t>Fortmann</a:t>
            </a:r>
            <a:r>
              <a:rPr lang="en-US" dirty="0">
                <a:solidFill>
                  <a:schemeClr val="bg1"/>
                </a:solidFill>
                <a:latin typeface="Candara" panose="020E0502030303020204" pitchFamily="34" charset="0"/>
              </a:rPr>
              <a:t>-Roe, 2012</a:t>
            </a:r>
          </a:p>
        </p:txBody>
      </p:sp>
    </p:spTree>
    <p:extLst>
      <p:ext uri="{BB962C8B-B14F-4D97-AF65-F5344CB8AC3E}">
        <p14:creationId xmlns:p14="http://schemas.microsoft.com/office/powerpoint/2010/main" val="3080021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1728</TotalTime>
  <Words>2532</Words>
  <Application>Microsoft Office PowerPoint</Application>
  <PresentationFormat>On-screen Show (4:3)</PresentationFormat>
  <Paragraphs>309</Paragraphs>
  <Slides>43</Slides>
  <Notes>43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Candara</vt:lpstr>
      <vt:lpstr>Consolas</vt:lpstr>
      <vt:lpstr>Office Theme</vt:lpstr>
      <vt:lpstr>PowerPoint Presentation</vt:lpstr>
      <vt:lpstr>PowerPoint Presentation</vt:lpstr>
      <vt:lpstr>PowerPoint Presentation</vt:lpstr>
      <vt:lpstr>Precision vs. Accuracy vs.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Beaudette, Dylan - NRCS, Sonora, CA</dc:creator>
  <cp:lastModifiedBy>Beaudette, Dylan - NRCS, Sonora, CA</cp:lastModifiedBy>
  <cp:revision>141</cp:revision>
  <dcterms:created xsi:type="dcterms:W3CDTF">2019-10-16T17:43:13Z</dcterms:created>
  <dcterms:modified xsi:type="dcterms:W3CDTF">2023-02-27T18:16:33Z</dcterms:modified>
</cp:coreProperties>
</file>